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327" r:id="rId2"/>
    <p:sldId id="257" r:id="rId3"/>
    <p:sldId id="514" r:id="rId4"/>
    <p:sldId id="269" r:id="rId5"/>
    <p:sldId id="523" r:id="rId6"/>
    <p:sldId id="524" r:id="rId7"/>
    <p:sldId id="525" r:id="rId8"/>
    <p:sldId id="526" r:id="rId9"/>
    <p:sldId id="527" r:id="rId10"/>
    <p:sldId id="528" r:id="rId11"/>
    <p:sldId id="529" r:id="rId12"/>
    <p:sldId id="533" r:id="rId13"/>
    <p:sldId id="536" r:id="rId14"/>
    <p:sldId id="542" r:id="rId15"/>
    <p:sldId id="538" r:id="rId16"/>
    <p:sldId id="534" r:id="rId17"/>
    <p:sldId id="537" r:id="rId18"/>
    <p:sldId id="539" r:id="rId19"/>
    <p:sldId id="543" r:id="rId20"/>
    <p:sldId id="545" r:id="rId21"/>
    <p:sldId id="270" r:id="rId22"/>
    <p:sldId id="279" r:id="rId23"/>
    <p:sldId id="549" r:id="rId24"/>
    <p:sldId id="546" r:id="rId25"/>
    <p:sldId id="547" r:id="rId26"/>
    <p:sldId id="550" r:id="rId27"/>
    <p:sldId id="548" r:id="rId28"/>
    <p:sldId id="511" r:id="rId29"/>
  </p:sldIdLst>
  <p:sldSz cx="12192000" cy="6858000"/>
  <p:notesSz cx="6858000" cy="9144000"/>
  <p:embeddedFontLst>
    <p:embeddedFont>
      <p:font typeface="Calibri" pitchFamily="34" charset="0"/>
      <p:regular r:id="rId31"/>
      <p:bold r:id="rId32"/>
      <p:italic r:id="rId33"/>
      <p:boldItalic r:id="rId34"/>
    </p:embeddedFont>
    <p:embeddedFont>
      <p:font typeface="B Nazanin" pitchFamily="2" charset="-78"/>
      <p:regular r:id="rId35"/>
      <p:bold r:id="rId36"/>
    </p:embeddedFont>
    <p:embeddedFont>
      <p:font typeface="B Titr" pitchFamily="2" charset="-78"/>
      <p:bold r:id="rId37"/>
    </p:embeddedFont>
    <p:embeddedFont>
      <p:font typeface="B Lotus" pitchFamily="2" charset="-78"/>
      <p:regular r:id="rId38"/>
      <p:bold r:id="rId39"/>
    </p:embeddedFont>
    <p:embeddedFont>
      <p:font typeface="Calibri Light" charset="0"/>
      <p:regular r:id="rId40"/>
      <p:italic r:id="rId41"/>
    </p:embeddedFont>
    <p:embeddedFont>
      <p:font typeface="B Mitra" pitchFamily="2" charset="-78"/>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iah moradi" initials="zm" lastIdx="1" clrIdx="0">
    <p:extLst>
      <p:ext uri="{19B8F6BF-5375-455C-9EA6-DF929625EA0E}">
        <p15:presenceInfo xmlns="" xmlns:p15="http://schemas.microsoft.com/office/powerpoint/2012/main" userId="bfbb75c94a0538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54"/>
    <a:srgbClr val="D35110"/>
    <a:srgbClr val="007398"/>
    <a:srgbClr val="F5F5F5"/>
    <a:srgbClr val="ADADAD"/>
    <a:srgbClr val="263A4E"/>
    <a:srgbClr val="26264E"/>
    <a:srgbClr val="4B749B"/>
    <a:srgbClr val="F1F1F1"/>
    <a:srgbClr val="3F4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3" autoAdjust="0"/>
    <p:restoredTop sz="94660"/>
  </p:normalViewPr>
  <p:slideViewPr>
    <p:cSldViewPr snapToGrid="0">
      <p:cViewPr>
        <p:scale>
          <a:sx n="83" d="100"/>
          <a:sy n="83" d="100"/>
        </p:scale>
        <p:origin x="-21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3T16:50:12.705" idx="1">
    <p:pos x="10" y="10"/>
    <p:text/>
    <p:extLst>
      <p:ext uri="{C676402C-5697-4E1C-873F-D02D1690AC5C}">
        <p15:threadingInfo xmlns="" xmlns:p15="http://schemas.microsoft.com/office/powerpoint/2012/main" timeZoneBias="-21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BA938-1F5A-43A8-8BBE-7B93CC4C4C97}" type="datetimeFigureOut">
              <a:rPr lang="en-US" smtClean="0"/>
              <a:t>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B95BB-028D-43C7-AB5D-E5C6F6F870BB}" type="slidenum">
              <a:rPr lang="en-US" smtClean="0"/>
              <a:t>‹#›</a:t>
            </a:fld>
            <a:endParaRPr lang="en-US"/>
          </a:p>
        </p:txBody>
      </p:sp>
    </p:spTree>
    <p:extLst>
      <p:ext uri="{BB962C8B-B14F-4D97-AF65-F5344CB8AC3E}">
        <p14:creationId xmlns:p14="http://schemas.microsoft.com/office/powerpoint/2010/main" val="179091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FA0CED-839F-4C8F-85E6-A4F6AA971D0F}"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6900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A0CED-839F-4C8F-85E6-A4F6AA971D0F}"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351506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A0CED-839F-4C8F-85E6-A4F6AA971D0F}"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330770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A0CED-839F-4C8F-85E6-A4F6AA971D0F}"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53523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A0CED-839F-4C8F-85E6-A4F6AA971D0F}"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73819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A0CED-839F-4C8F-85E6-A4F6AA971D0F}"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318039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A0CED-839F-4C8F-85E6-A4F6AA971D0F}"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26127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FA0CED-839F-4C8F-85E6-A4F6AA971D0F}"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328820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A0CED-839F-4C8F-85E6-A4F6AA971D0F}"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29469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FA0CED-839F-4C8F-85E6-A4F6AA971D0F}"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60000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FA0CED-839F-4C8F-85E6-A4F6AA971D0F}"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D909-CC24-4076-A06D-E1E141A7CABE}" type="slidenum">
              <a:rPr lang="en-US" smtClean="0"/>
              <a:t>‹#›</a:t>
            </a:fld>
            <a:endParaRPr lang="en-US"/>
          </a:p>
        </p:txBody>
      </p:sp>
    </p:spTree>
    <p:extLst>
      <p:ext uri="{BB962C8B-B14F-4D97-AF65-F5344CB8AC3E}">
        <p14:creationId xmlns:p14="http://schemas.microsoft.com/office/powerpoint/2010/main" val="296668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A0CED-839F-4C8F-85E6-A4F6AA971D0F}" type="datetimeFigureOut">
              <a:rPr lang="en-US" smtClean="0"/>
              <a:t>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6D909-CC24-4076-A06D-E1E141A7CABE}" type="slidenum">
              <a:rPr lang="en-US" smtClean="0"/>
              <a:t>‹#›</a:t>
            </a:fld>
            <a:endParaRPr lang="en-US"/>
          </a:p>
        </p:txBody>
      </p:sp>
    </p:spTree>
    <p:extLst>
      <p:ext uri="{BB962C8B-B14F-4D97-AF65-F5344CB8AC3E}">
        <p14:creationId xmlns:p14="http://schemas.microsoft.com/office/powerpoint/2010/main" val="191679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service.elsevier.com/app/answers/detail/a_id/25959/supporthub/sciencedirect/~/performing-an-advanced-search-tutoria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sciencedirect.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sciencedirect.com/science?_ob=BrowseListURL&amp;_type=subject&amp;subjColl=13&amp;zone=brws&amp;_acct=C000052576&amp;_version=1&amp;_urlVersion=0&amp;_userid=1399990&amp;md5=14e5a7ace4510244638ad2ef92730e1c" TargetMode="External"/><Relationship Id="rId13" Type="http://schemas.openxmlformats.org/officeDocument/2006/relationships/hyperlink" Target="http://www.sciencedirect.com/science?_ob=BrowseListURL&amp;_type=subject&amp;subjColl=24&amp;zone=brws&amp;_acct=C000052576&amp;_version=1&amp;_urlVersion=0&amp;_userid=1399990&amp;md5=14e5a7ace4510244638ad2ef92730e1c" TargetMode="External"/><Relationship Id="rId18" Type="http://schemas.openxmlformats.org/officeDocument/2006/relationships/hyperlink" Target="http://www.sciencedirect.com/science?_ob=BrowseListURL&amp;_type=subject&amp;subjColl=487&amp;zone=brws&amp;_acct=C000052576&amp;_version=1&amp;_urlVersion=0&amp;_userid=1399990&amp;md5=14e5a7ace4510244638ad2ef92730e1c" TargetMode="External"/><Relationship Id="rId26" Type="http://schemas.openxmlformats.org/officeDocument/2006/relationships/hyperlink" Target="http://www.sciencedirect.com/science?_ob=BrowseListURL&amp;_type=subject&amp;subjColl=531&amp;zone=brws&amp;_acct=C000052576&amp;_version=1&amp;_urlVersion=0&amp;_userid=1399990&amp;md5=14e5a7ace4510244638ad2ef92730e1c" TargetMode="External"/><Relationship Id="rId3" Type="http://schemas.openxmlformats.org/officeDocument/2006/relationships/image" Target="../media/image7.png"/><Relationship Id="rId21" Type="http://schemas.openxmlformats.org/officeDocument/2006/relationships/hyperlink" Target="http://www.sciencedirect.com/science?_ob=BrowseListURL&amp;_type=subject&amp;subjColl=7&amp;zone=brws&amp;_acct=C000052576&amp;_version=1&amp;_urlVersion=0&amp;_userid=1399990&amp;md5=14e5a7ace4510244638ad2ef92730e1c" TargetMode="External"/><Relationship Id="rId7" Type="http://schemas.openxmlformats.org/officeDocument/2006/relationships/hyperlink" Target="http://www.sciencedirect.com/science?_ob=BrowseListURL&amp;_type=subject&amp;subjColl=11&amp;zone=brws&amp;_acct=C000052576&amp;_version=1&amp;_urlVersion=0&amp;_userid=1399990&amp;md5=14e5a7ace4510244638ad2ef92730e1c" TargetMode="External"/><Relationship Id="rId12" Type="http://schemas.openxmlformats.org/officeDocument/2006/relationships/hyperlink" Target="http://www.sciencedirect.com/science?_ob=BrowseListURL&amp;_type=subject&amp;subjColl=20&amp;zone=brws&amp;_acct=C000052576&amp;_version=1&amp;_urlVersion=0&amp;_userid=1399990&amp;md5=14e5a7ace4510244638ad2ef92730e1c" TargetMode="External"/><Relationship Id="rId17" Type="http://schemas.openxmlformats.org/officeDocument/2006/relationships/hyperlink" Target="http://www.sciencedirect.com/science?_ob=BrowseListURL&amp;_type=subject&amp;subjColl=23&amp;zone=brws&amp;_acct=C000052576&amp;_version=1&amp;_urlVersion=0&amp;_userid=1399990&amp;md5=14e5a7ace4510244638ad2ef92730e1c" TargetMode="External"/><Relationship Id="rId25" Type="http://schemas.openxmlformats.org/officeDocument/2006/relationships/hyperlink" Target="http://www.sciencedirect.com/science?_ob=BrowseListURL&amp;_type=subject&amp;subjColl=26&amp;zone=brws&amp;_acct=C000052576&amp;_version=1&amp;_urlVersion=0&amp;_userid=1399990&amp;md5=14e5a7ace4510244638ad2ef92730e1c" TargetMode="External"/><Relationship Id="rId2" Type="http://schemas.openxmlformats.org/officeDocument/2006/relationships/image" Target="../media/image2.png"/><Relationship Id="rId16" Type="http://schemas.openxmlformats.org/officeDocument/2006/relationships/hyperlink" Target="http://www.sciencedirect.com/science?_ob=BrowseListURL&amp;_type=subject&amp;subjColl=466&amp;zone=brws&amp;_acct=C000052576&amp;_version=1&amp;_urlVersion=0&amp;_userid=1399990&amp;md5=14e5a7ace4510244638ad2ef92730e1c" TargetMode="External"/><Relationship Id="rId20" Type="http://schemas.openxmlformats.org/officeDocument/2006/relationships/hyperlink" Target="http://www.sciencedirect.com/science?_ob=BrowseListURL&amp;_type=subject&amp;subjColl=6&amp;zone=brws&amp;_acct=C000052576&amp;_version=1&amp;_urlVersion=0&amp;_userid=1399990&amp;md5=14e5a7ace4510244638ad2ef92730e1c" TargetMode="External"/><Relationship Id="rId29" Type="http://schemas.openxmlformats.org/officeDocument/2006/relationships/hyperlink" Target="http://www.sciencedirect.com/science?_ob=BrowseListURL&amp;_type=subject&amp;subjColl=17&amp;zone=brws&amp;_acct=C000052576&amp;_version=1&amp;_urlVersion=0&amp;_userid=1399990&amp;md5=14e5a7ace4510244638ad2ef92730e1c" TargetMode="External"/><Relationship Id="rId1" Type="http://schemas.openxmlformats.org/officeDocument/2006/relationships/slideLayout" Target="../slideLayouts/slideLayout1.xml"/><Relationship Id="rId6" Type="http://schemas.openxmlformats.org/officeDocument/2006/relationships/hyperlink" Target="http://www.sciencedirect.com/science?_ob=BrowseListURL&amp;_type=subject&amp;subjColl=9&amp;zone=brws&amp;_acct=C000052576&amp;_version=1&amp;_urlVersion=0&amp;_userid=1399990&amp;md5=14e5a7ace4510244638ad2ef92730e1c" TargetMode="External"/><Relationship Id="rId11" Type="http://schemas.openxmlformats.org/officeDocument/2006/relationships/hyperlink" Target="http://www.sciencedirect.com/science?_ob=BrowseListURL&amp;_type=subject&amp;subjColl=19&amp;zone=brws&amp;_acct=C000052576&amp;_version=1&amp;_urlVersion=0&amp;_userid=1399990&amp;md5=14e5a7ace4510244638ad2ef92730e1c" TargetMode="External"/><Relationship Id="rId24" Type="http://schemas.openxmlformats.org/officeDocument/2006/relationships/hyperlink" Target="http://www.sciencedirect.com/science?_ob=BrowseListURL&amp;_type=subject&amp;subjColl=25&amp;zone=brws&amp;_acct=C000052576&amp;_version=1&amp;_urlVersion=0&amp;_userid=1399990&amp;md5=14e5a7ace4510244638ad2ef92730e1c" TargetMode="External"/><Relationship Id="rId5" Type="http://schemas.openxmlformats.org/officeDocument/2006/relationships/hyperlink" Target="http://www.sciencedirect.com/science?_ob=BrowseListURL&amp;_type=subject&amp;subjColl=8&amp;zone=brws&amp;_acct=C000052576&amp;_version=1&amp;_urlVersion=0&amp;_userid=1399990&amp;md5=14e5a7ace4510244638ad2ef92730e1c" TargetMode="External"/><Relationship Id="rId15" Type="http://schemas.openxmlformats.org/officeDocument/2006/relationships/hyperlink" Target="http://www.sciencedirect.com/science?_ob=BrowseListURL&amp;_type=subject&amp;subjColl=21&amp;zone=brws&amp;_acct=C000052576&amp;_version=1&amp;_urlVersion=0&amp;_userid=1399990&amp;md5=14e5a7ace4510244638ad2ef92730e1c" TargetMode="External"/><Relationship Id="rId23" Type="http://schemas.openxmlformats.org/officeDocument/2006/relationships/hyperlink" Target="http://www.sciencedirect.com/science?_ob=BrowseListURL&amp;_type=subject&amp;subjColl=14&amp;zone=brws&amp;_acct=C000052576&amp;_version=1&amp;_urlVersion=0&amp;_userid=1399990&amp;md5=14e5a7ace4510244638ad2ef92730e1c" TargetMode="External"/><Relationship Id="rId28" Type="http://schemas.openxmlformats.org/officeDocument/2006/relationships/hyperlink" Target="http://www.sciencedirect.com/science?_ob=BrowseListURL&amp;_type=subject&amp;subjColl=18&amp;zone=brws&amp;_acct=C000052576&amp;_version=1&amp;_urlVersion=0&amp;_userid=1399990&amp;md5=14e5a7ace4510244638ad2ef92730e1c" TargetMode="External"/><Relationship Id="rId10" Type="http://schemas.openxmlformats.org/officeDocument/2006/relationships/hyperlink" Target="http://www.sciencedirect.com/science?_ob=BrowseListURL&amp;_type=subject&amp;subjColl=16&amp;zone=brws&amp;_acct=C000052576&amp;_version=1&amp;_urlVersion=0&amp;_userid=1399990&amp;md5=14e5a7ace4510244638ad2ef92730e1c" TargetMode="External"/><Relationship Id="rId19" Type="http://schemas.openxmlformats.org/officeDocument/2006/relationships/hyperlink" Target="http://www.sciencedirect.com/science?_ob=BrowseListURL&amp;_type=subject&amp;subjColl=533&amp;zone=brws&amp;_acct=C000052576&amp;_version=1&amp;_urlVersion=0&amp;_userid=1399990&amp;md5=14e5a7ace4510244638ad2ef92730e1c" TargetMode="External"/><Relationship Id="rId31" Type="http://schemas.openxmlformats.org/officeDocument/2006/relationships/hyperlink" Target="http://www.sciencedirect.com/science?_ob=BrowseListURL&amp;_type=subject&amp;subjColl=22&amp;zone=brws&amp;_acct=C000052576&amp;_version=1&amp;_urlVersion=0&amp;_userid=1399990&amp;md5=14e5a7ace4510244638ad2ef92730e1c" TargetMode="External"/><Relationship Id="rId4" Type="http://schemas.openxmlformats.org/officeDocument/2006/relationships/hyperlink" Target="http://www.sciencedirect.com/science?_ob=BrowseListURL&amp;_type=subject&amp;subjColl=530&amp;zone=brws&amp;_acct=C000052576&amp;_version=1&amp;_urlVersion=0&amp;_userid=1399990&amp;md5=14e5a7ace4510244638ad2ef92730e1c" TargetMode="External"/><Relationship Id="rId9" Type="http://schemas.openxmlformats.org/officeDocument/2006/relationships/hyperlink" Target="http://www.sciencedirect.com/science?_ob=BrowseListURL&amp;_type=subject&amp;subjColl=15&amp;zone=brws&amp;_acct=C000052576&amp;_version=1&amp;_urlVersion=0&amp;_userid=1399990&amp;md5=14e5a7ace4510244638ad2ef92730e1c" TargetMode="External"/><Relationship Id="rId14" Type="http://schemas.openxmlformats.org/officeDocument/2006/relationships/hyperlink" Target="http://www.sciencedirect.com/science?_ob=BrowseListURL&amp;_type=subject&amp;subjColl=532&amp;zone=brws&amp;_acct=C000052576&amp;_version=1&amp;_urlVersion=0&amp;_userid=1399990&amp;md5=14e5a7ace4510244638ad2ef92730e1c" TargetMode="External"/><Relationship Id="rId22" Type="http://schemas.openxmlformats.org/officeDocument/2006/relationships/hyperlink" Target="http://www.sciencedirect.com/science?_ob=BrowseListURL&amp;_type=subject&amp;subjColl=12&amp;zone=brws&amp;_acct=C000052576&amp;_version=1&amp;_urlVersion=0&amp;_userid=1399990&amp;md5=14e5a7ace4510244638ad2ef92730e1c" TargetMode="External"/><Relationship Id="rId27" Type="http://schemas.openxmlformats.org/officeDocument/2006/relationships/hyperlink" Target="http://www.sciencedirect.com/science?_ob=BrowseListURL&amp;_type=subject&amp;subjColl=5&amp;zone=brws&amp;_acct=C000052576&amp;_version=1&amp;_urlVersion=0&amp;_userid=1399990&amp;md5=14e5a7ace4510244638ad2ef92730e1c" TargetMode="External"/><Relationship Id="rId30" Type="http://schemas.openxmlformats.org/officeDocument/2006/relationships/hyperlink" Target="http://www.sciencedirect.com/science?_ob=BrowseListURL&amp;_type=subject&amp;subjColl=220&amp;zone=brws&amp;_acct=C000052576&amp;_version=1&amp;_urlVersion=0&amp;_userid=1399990&amp;md5=14e5a7ace4510244638ad2ef92730e1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56924" y="0"/>
            <a:ext cx="8878152" cy="6858000"/>
          </a:xfrm>
          <a:prstGeom prst="rect">
            <a:avLst/>
          </a:prstGeom>
          <a:gradFill flip="none" rotWithShape="1">
            <a:gsLst>
              <a:gs pos="0">
                <a:schemeClr val="bg1"/>
              </a:gs>
              <a:gs pos="50000">
                <a:schemeClr val="accent1">
                  <a:tint val="44500"/>
                  <a:satMod val="160000"/>
                </a:schemeClr>
              </a:gs>
              <a:gs pos="100000">
                <a:schemeClr val="accent1">
                  <a:tint val="23500"/>
                  <a:satMod val="160000"/>
                  <a:alpha val="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84136" tIns="42068" rIns="84136" bIns="42068" rtlCol="0" anchor="ctr">
            <a:noAutofit/>
          </a:bodyPr>
          <a:lstStyle/>
          <a:p>
            <a:pPr algn="ctr">
              <a:spcBef>
                <a:spcPct val="0"/>
              </a:spcBef>
            </a:pPr>
            <a:endParaRPr lang="en-US" sz="3312" b="1" dirty="0">
              <a:solidFill>
                <a:srgbClr val="002060"/>
              </a:solidFill>
              <a:effectLst>
                <a:glow rad="228600">
                  <a:schemeClr val="accent2">
                    <a:satMod val="175000"/>
                    <a:alpha val="40000"/>
                  </a:schemeClr>
                </a:glow>
              </a:effectLst>
              <a:latin typeface="+mj-lt"/>
              <a:ea typeface="+mj-ea"/>
              <a:cs typeface="B Titr" pitchFamily="2" charset="-78"/>
            </a:endParaRPr>
          </a:p>
        </p:txBody>
      </p:sp>
      <p:pic>
        <p:nvPicPr>
          <p:cNvPr id="7" name="Picture 6" descr="01"/>
          <p:cNvPicPr/>
          <p:nvPr/>
        </p:nvPicPr>
        <p:blipFill>
          <a:blip r:embed="rId2" cstate="print"/>
          <a:srcRect/>
          <a:stretch>
            <a:fillRect/>
          </a:stretch>
        </p:blipFill>
        <p:spPr bwMode="auto">
          <a:xfrm>
            <a:off x="2551273" y="381199"/>
            <a:ext cx="7089452" cy="6228117"/>
          </a:xfrm>
          <a:prstGeom prst="rect">
            <a:avLst/>
          </a:prstGeom>
          <a:noFill/>
          <a:ln w="9525">
            <a:noFill/>
            <a:miter lim="800000"/>
            <a:headEnd/>
            <a:tailEnd/>
          </a:ln>
        </p:spPr>
      </p:pic>
    </p:spTree>
    <p:extLst>
      <p:ext uri="{BB962C8B-B14F-4D97-AF65-F5344CB8AC3E}">
        <p14:creationId xmlns:p14="http://schemas.microsoft.com/office/powerpoint/2010/main" val="2613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2" name="TextBox 1">
            <a:extLst>
              <a:ext uri="{FF2B5EF4-FFF2-40B4-BE49-F238E27FC236}">
                <a16:creationId xmlns="" xmlns:a16="http://schemas.microsoft.com/office/drawing/2014/main" id="{A32A2D88-EF6D-490A-967C-799E1D2FF0A3}"/>
              </a:ext>
            </a:extLst>
          </p:cNvPr>
          <p:cNvSpPr txBox="1"/>
          <p:nvPr/>
        </p:nvSpPr>
        <p:spPr>
          <a:xfrm>
            <a:off x="5770261" y="1683026"/>
            <a:ext cx="6209703" cy="4247317"/>
          </a:xfrm>
          <a:prstGeom prst="rect">
            <a:avLst/>
          </a:prstGeom>
          <a:noFill/>
        </p:spPr>
        <p:txBody>
          <a:bodyPr wrap="square" rtlCol="0">
            <a:spAutoFit/>
          </a:bodyPr>
          <a:lstStyle/>
          <a:p>
            <a:pPr algn="just" rtl="1"/>
            <a:r>
              <a:rPr lang="en-US" b="1" dirty="0">
                <a:cs typeface="B Lotus" panose="00000400000000000000" pitchFamily="2" charset="-78"/>
              </a:rPr>
              <a:t>AND</a:t>
            </a:r>
            <a:r>
              <a:rPr lang="fa-IR" b="1" dirty="0">
                <a:cs typeface="B Lotus" panose="00000400000000000000" pitchFamily="2" charset="-78"/>
              </a:rPr>
              <a:t>: </a:t>
            </a:r>
            <a:r>
              <a:rPr lang="fa-IR" b="1" dirty="0" smtClean="0">
                <a:cs typeface="B Lotus" panose="00000400000000000000" pitchFamily="2" charset="-78"/>
              </a:rPr>
              <a:t>این </a:t>
            </a:r>
            <a:r>
              <a:rPr lang="ar-SA" b="1" dirty="0" smtClean="0">
                <a:cs typeface="B Lotus" panose="00000400000000000000" pitchFamily="2" charset="-78"/>
              </a:rPr>
              <a:t>عملگر </a:t>
            </a:r>
            <a:r>
              <a:rPr lang="ar-SA" b="1" dirty="0">
                <a:cs typeface="B Lotus" panose="00000400000000000000" pitchFamily="2" charset="-78"/>
              </a:rPr>
              <a:t>برای محدود کردن دامنه جستجو، هنگامی که چند کلید واژه را باهم ترکیب می</a:t>
            </a:r>
            <a:r>
              <a:rPr lang="en-US" b="1" dirty="0">
                <a:cs typeface="B Lotus" panose="00000400000000000000" pitchFamily="2" charset="-78"/>
              </a:rPr>
              <a:t> </a:t>
            </a:r>
            <a:r>
              <a:rPr lang="ar-SA" b="1" dirty="0">
                <a:cs typeface="B Lotus" panose="00000400000000000000" pitchFamily="2" charset="-78"/>
              </a:rPr>
              <a:t>کنید به کار می</a:t>
            </a:r>
            <a:r>
              <a:rPr lang="en-US" b="1" dirty="0">
                <a:cs typeface="B Lotus" panose="00000400000000000000" pitchFamily="2" charset="-78"/>
              </a:rPr>
              <a:t> </a:t>
            </a:r>
            <a:r>
              <a:rPr lang="ar-SA" b="1" dirty="0">
                <a:cs typeface="B Lotus" panose="00000400000000000000" pitchFamily="2" charset="-78"/>
              </a:rPr>
              <a:t>رود. هنگامی که دو کلید واژه را به وسیله این عملگر باهم ترکیب می</a:t>
            </a:r>
            <a:r>
              <a:rPr lang="en-US" b="1" dirty="0">
                <a:cs typeface="B Lotus" panose="00000400000000000000" pitchFamily="2" charset="-78"/>
              </a:rPr>
              <a:t> </a:t>
            </a:r>
            <a:r>
              <a:rPr lang="ar-SA" b="1" dirty="0">
                <a:cs typeface="B Lotus" panose="00000400000000000000" pitchFamily="2" charset="-78"/>
              </a:rPr>
              <a:t>کنید، نتایج جستجو شامل تمام منابعی است که هر دو کلید واژه را دارا باشند.</a:t>
            </a:r>
            <a:endParaRPr lang="en-US" b="1" dirty="0">
              <a:cs typeface="B Lotus" panose="00000400000000000000" pitchFamily="2" charset="-78"/>
            </a:endParaRPr>
          </a:p>
          <a:p>
            <a:pPr algn="just" rtl="1"/>
            <a:endParaRPr lang="en-US" b="1" dirty="0">
              <a:cs typeface="B Lotus" panose="00000400000000000000" pitchFamily="2" charset="-78"/>
            </a:endParaRPr>
          </a:p>
          <a:p>
            <a:pPr algn="just" rtl="1"/>
            <a:r>
              <a:rPr lang="en-US" b="1" dirty="0">
                <a:cs typeface="B Lotus" panose="00000400000000000000" pitchFamily="2" charset="-78"/>
              </a:rPr>
              <a:t>OR</a:t>
            </a:r>
            <a:r>
              <a:rPr lang="fa-IR" b="1" dirty="0">
                <a:cs typeface="B Lotus" panose="00000400000000000000" pitchFamily="2" charset="-78"/>
              </a:rPr>
              <a:t>:</a:t>
            </a:r>
            <a:r>
              <a:rPr lang="ar-SA" b="1" dirty="0">
                <a:cs typeface="B Lotus" panose="00000400000000000000" pitchFamily="2" charset="-78"/>
              </a:rPr>
              <a:t> این عملگر برخلاف عملگر </a:t>
            </a:r>
            <a:r>
              <a:rPr lang="en-US" b="1" dirty="0">
                <a:cs typeface="B Lotus" panose="00000400000000000000" pitchFamily="2" charset="-78"/>
              </a:rPr>
              <a:t>AND</a:t>
            </a:r>
            <a:r>
              <a:rPr lang="ar-SA" b="1" dirty="0">
                <a:cs typeface="B Lotus" panose="00000400000000000000" pitchFamily="2" charset="-78"/>
              </a:rPr>
              <a:t> باعث گسترش دامنه جستجو و بازیابی نتایج مورد جستجو می باشد. با استفاده از این عملگر ، هنگامی که دو کلید واژه را ترکیب می</a:t>
            </a:r>
            <a:r>
              <a:rPr lang="en-US" b="1" dirty="0">
                <a:cs typeface="B Lotus" panose="00000400000000000000" pitchFamily="2" charset="-78"/>
              </a:rPr>
              <a:t> </a:t>
            </a:r>
            <a:r>
              <a:rPr lang="ar-SA" b="1" dirty="0">
                <a:cs typeface="B Lotus" panose="00000400000000000000" pitchFamily="2" charset="-78"/>
              </a:rPr>
              <a:t>نمایید، نتایج حاصل از جستجو شامل تمام منابعی است که حداقل یکی از کلید واژه های مورد نظر شما را دارا باشند.</a:t>
            </a:r>
            <a:endParaRPr lang="en-US" b="1" dirty="0">
              <a:cs typeface="B Lotus" panose="00000400000000000000" pitchFamily="2" charset="-78"/>
            </a:endParaRPr>
          </a:p>
          <a:p>
            <a:pPr algn="just" rtl="1"/>
            <a:endParaRPr lang="en-US" b="1" dirty="0">
              <a:cs typeface="B Lotus" panose="00000400000000000000" pitchFamily="2" charset="-78"/>
            </a:endParaRPr>
          </a:p>
          <a:p>
            <a:pPr algn="just" rtl="1"/>
            <a:r>
              <a:rPr lang="en-US" b="1" dirty="0">
                <a:cs typeface="B Lotus" panose="00000400000000000000" pitchFamily="2" charset="-78"/>
              </a:rPr>
              <a:t>NOT</a:t>
            </a:r>
            <a:r>
              <a:rPr lang="ar-SA" b="1" dirty="0">
                <a:cs typeface="B Lotus" panose="00000400000000000000" pitchFamily="2" charset="-78"/>
              </a:rPr>
              <a:t>: این عملگر همانند عملگر </a:t>
            </a:r>
            <a:r>
              <a:rPr lang="en-US" b="1" dirty="0">
                <a:cs typeface="B Lotus" panose="00000400000000000000" pitchFamily="2" charset="-78"/>
              </a:rPr>
              <a:t>AND</a:t>
            </a:r>
            <a:r>
              <a:rPr lang="ar-SA" b="1" dirty="0">
                <a:cs typeface="B Lotus" panose="00000400000000000000" pitchFamily="2" charset="-78"/>
              </a:rPr>
              <a:t> نتایج جستجو را محدود می کند، به گونه ای که یک یا چند کلید واژه از جستجو حذف می </a:t>
            </a:r>
            <a:r>
              <a:rPr lang="ar-SA" b="1" dirty="0" smtClean="0">
                <a:cs typeface="B Lotus" panose="00000400000000000000" pitchFamily="2" charset="-78"/>
              </a:rPr>
              <a:t>گرد</a:t>
            </a:r>
            <a:r>
              <a:rPr lang="fa-IR" b="1" dirty="0" smtClean="0">
                <a:cs typeface="B Lotus" panose="00000400000000000000" pitchFamily="2" charset="-78"/>
              </a:rPr>
              <a:t>د</a:t>
            </a:r>
            <a:r>
              <a:rPr lang="ar-SA" b="1" dirty="0" smtClean="0">
                <a:cs typeface="B Lotus" panose="00000400000000000000" pitchFamily="2" charset="-78"/>
              </a:rPr>
              <a:t>. </a:t>
            </a:r>
            <a:r>
              <a:rPr lang="ar-SA" b="1" dirty="0">
                <a:cs typeface="B Lotus" panose="00000400000000000000" pitchFamily="2" charset="-78"/>
              </a:rPr>
              <a:t>مثلا هنگامی که دو کلید واژه را با استفاده از این عملگر ترکیب می</a:t>
            </a:r>
            <a:r>
              <a:rPr lang="en-US" b="1" dirty="0">
                <a:cs typeface="B Lotus" panose="00000400000000000000" pitchFamily="2" charset="-78"/>
              </a:rPr>
              <a:t> </a:t>
            </a:r>
            <a:r>
              <a:rPr lang="ar-SA" b="1" dirty="0">
                <a:cs typeface="B Lotus" panose="00000400000000000000" pitchFamily="2" charset="-78"/>
              </a:rPr>
              <a:t>نمایید، نتایج حاصل از جستجو، شامل منابعی است که کلید واژه اول را دارا و فاقد کلید واژه دوم می باشد.</a:t>
            </a:r>
            <a:endParaRPr lang="en-US" b="1" dirty="0">
              <a:cs typeface="B Lotus" panose="00000400000000000000" pitchFamily="2" charset="-78"/>
            </a:endParaRPr>
          </a:p>
          <a:p>
            <a:pPr algn="just" rtl="1"/>
            <a:endParaRPr lang="en-US" b="1" dirty="0">
              <a:cs typeface="B Lotus" panose="00000400000000000000" pitchFamily="2" charset="-78"/>
            </a:endParaRPr>
          </a:p>
        </p:txBody>
      </p:sp>
      <p:pic>
        <p:nvPicPr>
          <p:cNvPr id="9" name="Picture 8">
            <a:extLst>
              <a:ext uri="{FF2B5EF4-FFF2-40B4-BE49-F238E27FC236}">
                <a16:creationId xmlns="" xmlns:a16="http://schemas.microsoft.com/office/drawing/2014/main" id="{94ED8E2B-F1A1-4C75-86FD-B0FAC4B2481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Effect>
                      <a14:brightnessContrast contrast="-20000"/>
                    </a14:imgEffect>
                  </a14:imgLayer>
                </a14:imgProps>
              </a:ext>
            </a:extLst>
          </a:blip>
          <a:srcRect b="41449"/>
          <a:stretch/>
        </p:blipFill>
        <p:spPr>
          <a:xfrm>
            <a:off x="0" y="1665057"/>
            <a:ext cx="5584785" cy="4015409"/>
          </a:xfrm>
          <a:prstGeom prst="rect">
            <a:avLst/>
          </a:prstGeom>
        </p:spPr>
      </p:pic>
    </p:spTree>
    <p:extLst>
      <p:ext uri="{BB962C8B-B14F-4D97-AF65-F5344CB8AC3E}">
        <p14:creationId xmlns:p14="http://schemas.microsoft.com/office/powerpoint/2010/main" val="279229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3" name="TextBox 12">
            <a:extLst>
              <a:ext uri="{FF2B5EF4-FFF2-40B4-BE49-F238E27FC236}">
                <a16:creationId xmlns="" xmlns:a16="http://schemas.microsoft.com/office/drawing/2014/main" id="{CCA6C1CC-1656-4D96-936B-3BDA6964BE0E}"/>
              </a:ext>
            </a:extLst>
          </p:cNvPr>
          <p:cNvSpPr txBox="1"/>
          <p:nvPr/>
        </p:nvSpPr>
        <p:spPr>
          <a:xfrm>
            <a:off x="6509981" y="1855304"/>
            <a:ext cx="5459105" cy="2677656"/>
          </a:xfrm>
          <a:prstGeom prst="rect">
            <a:avLst/>
          </a:prstGeom>
          <a:noFill/>
        </p:spPr>
        <p:txBody>
          <a:bodyPr wrap="square" rtlCol="0">
            <a:spAutoFit/>
          </a:bodyPr>
          <a:lstStyle/>
          <a:p>
            <a:pPr algn="just" rtl="1"/>
            <a:r>
              <a:rPr lang="fa-IR" sz="2400" b="1" dirty="0">
                <a:cs typeface="B Lotus" panose="00000400000000000000" pitchFamily="2" charset="-78"/>
              </a:rPr>
              <a:t>نمونه جستجو</a:t>
            </a:r>
          </a:p>
          <a:p>
            <a:pPr algn="just" rtl="1"/>
            <a:endParaRPr lang="fa-IR" sz="2400" b="1" dirty="0">
              <a:cs typeface="B Lotus" panose="00000400000000000000" pitchFamily="2" charset="-78"/>
            </a:endParaRPr>
          </a:p>
          <a:p>
            <a:pPr algn="just" rtl="1"/>
            <a:r>
              <a:rPr lang="fa-IR" sz="2000" b="1" dirty="0">
                <a:cs typeface="B Lotus" panose="00000400000000000000" pitchFamily="2" charset="-78"/>
              </a:rPr>
              <a:t>یافتن مقالاتی که در عنوان آن ها یکی از فرم های دوگانه نوشتاری کلومیفن و به صورت همزمان کلمه </a:t>
            </a:r>
            <a:r>
              <a:rPr lang="en-US" sz="2000" b="1" dirty="0">
                <a:cs typeface="B Lotus" panose="00000400000000000000" pitchFamily="2" charset="-78"/>
              </a:rPr>
              <a:t>PCO</a:t>
            </a:r>
            <a:r>
              <a:rPr lang="fa-IR" sz="2000" b="1" dirty="0">
                <a:cs typeface="B Lotus" panose="00000400000000000000" pitchFamily="2" charset="-78"/>
              </a:rPr>
              <a:t> نیز در عنوان بکار رفته باشد.</a:t>
            </a:r>
          </a:p>
          <a:p>
            <a:pPr algn="just" rtl="1"/>
            <a:r>
              <a:rPr lang="fa-IR" sz="2000" b="1" dirty="0">
                <a:cs typeface="B Lotus" panose="00000400000000000000" pitchFamily="2" charset="-78"/>
              </a:rPr>
              <a:t>این جستجو محدود به مقالات چاپ شده از سال 2010 تا سال 2020 شده است.</a:t>
            </a:r>
          </a:p>
          <a:p>
            <a:pPr algn="just" rtl="1"/>
            <a:r>
              <a:rPr lang="fa-IR" sz="2000" b="1" dirty="0">
                <a:cs typeface="B Lotus" panose="00000400000000000000" pitchFamily="2" charset="-78"/>
              </a:rPr>
              <a:t>نتایج این جستجو در اسلاید بعدی نشان داده شده است.</a:t>
            </a:r>
            <a:endParaRPr lang="en-US" sz="2000" b="1" dirty="0">
              <a:cs typeface="B Lotus" panose="00000400000000000000" pitchFamily="2" charset="-78"/>
            </a:endParaRPr>
          </a:p>
        </p:txBody>
      </p:sp>
      <p:pic>
        <p:nvPicPr>
          <p:cNvPr id="14" name="Picture 13">
            <a:extLst>
              <a:ext uri="{FF2B5EF4-FFF2-40B4-BE49-F238E27FC236}">
                <a16:creationId xmlns="" xmlns:a16="http://schemas.microsoft.com/office/drawing/2014/main" id="{D54BACC5-015D-4873-90CE-61EE8A757C16}"/>
              </a:ext>
            </a:extLst>
          </p:cNvPr>
          <p:cNvPicPr>
            <a:picLocks noChangeAspect="1"/>
          </p:cNvPicPr>
          <p:nvPr/>
        </p:nvPicPr>
        <p:blipFill>
          <a:blip r:embed="rId4"/>
          <a:stretch>
            <a:fillRect/>
          </a:stretch>
        </p:blipFill>
        <p:spPr>
          <a:xfrm>
            <a:off x="0" y="13274"/>
            <a:ext cx="6392473" cy="6858000"/>
          </a:xfrm>
          <a:prstGeom prst="rect">
            <a:avLst/>
          </a:prstGeom>
        </p:spPr>
      </p:pic>
    </p:spTree>
    <p:extLst>
      <p:ext uri="{BB962C8B-B14F-4D97-AF65-F5344CB8AC3E}">
        <p14:creationId xmlns:p14="http://schemas.microsoft.com/office/powerpoint/2010/main" val="404844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B620F997-BED8-4FA3-A0B4-0AD54D4F4BF1}"/>
              </a:ext>
            </a:extLst>
          </p:cNvPr>
          <p:cNvPicPr>
            <a:picLocks noChangeAspect="1"/>
          </p:cNvPicPr>
          <p:nvPr/>
        </p:nvPicPr>
        <p:blipFill rotWithShape="1">
          <a:blip r:embed="rId4"/>
          <a:srcRect b="18616"/>
          <a:stretch/>
        </p:blipFill>
        <p:spPr>
          <a:xfrm>
            <a:off x="0" y="1214651"/>
            <a:ext cx="7709497" cy="5581313"/>
          </a:xfrm>
          <a:prstGeom prst="rect">
            <a:avLst/>
          </a:prstGeom>
        </p:spPr>
      </p:pic>
      <p:sp>
        <p:nvSpPr>
          <p:cNvPr id="10" name="Rounded Rectangular Callout 6">
            <a:extLst>
              <a:ext uri="{FF2B5EF4-FFF2-40B4-BE49-F238E27FC236}">
                <a16:creationId xmlns="" xmlns:a16="http://schemas.microsoft.com/office/drawing/2014/main" id="{80B876A2-9D01-4BCF-B58D-7A36702DB324}"/>
              </a:ext>
            </a:extLst>
          </p:cNvPr>
          <p:cNvSpPr/>
          <p:nvPr/>
        </p:nvSpPr>
        <p:spPr>
          <a:xfrm>
            <a:off x="232014" y="1883391"/>
            <a:ext cx="996285" cy="401136"/>
          </a:xfrm>
          <a:prstGeom prst="wedgeRoundRectCallout">
            <a:avLst>
              <a:gd name="adj1" fmla="val -40328"/>
              <a:gd name="adj2" fmla="val 108619"/>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تعداد نتایج</a:t>
            </a:r>
          </a:p>
        </p:txBody>
      </p:sp>
      <p:sp>
        <p:nvSpPr>
          <p:cNvPr id="11" name="Rounded Rectangular Callout 6">
            <a:extLst>
              <a:ext uri="{FF2B5EF4-FFF2-40B4-BE49-F238E27FC236}">
                <a16:creationId xmlns="" xmlns:a16="http://schemas.microsoft.com/office/drawing/2014/main" id="{B6FEAC49-0258-4588-BA6A-ACFD767D7FF0}"/>
              </a:ext>
            </a:extLst>
          </p:cNvPr>
          <p:cNvSpPr/>
          <p:nvPr/>
        </p:nvSpPr>
        <p:spPr>
          <a:xfrm>
            <a:off x="1078173" y="3464626"/>
            <a:ext cx="1132764" cy="736470"/>
          </a:xfrm>
          <a:prstGeom prst="wedgeRoundRectCallout">
            <a:avLst>
              <a:gd name="adj1" fmla="val -94429"/>
              <a:gd name="adj2" fmla="val -879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محدود کردن نتایج بر اساس سال</a:t>
            </a:r>
          </a:p>
        </p:txBody>
      </p:sp>
      <p:sp>
        <p:nvSpPr>
          <p:cNvPr id="12" name="Rounded Rectangular Callout 6">
            <a:extLst>
              <a:ext uri="{FF2B5EF4-FFF2-40B4-BE49-F238E27FC236}">
                <a16:creationId xmlns="" xmlns:a16="http://schemas.microsoft.com/office/drawing/2014/main" id="{50E819D2-044D-4F1D-A418-F7FD980BE928}"/>
              </a:ext>
            </a:extLst>
          </p:cNvPr>
          <p:cNvSpPr/>
          <p:nvPr/>
        </p:nvSpPr>
        <p:spPr>
          <a:xfrm>
            <a:off x="5687409" y="1717624"/>
            <a:ext cx="2753777" cy="857250"/>
          </a:xfrm>
          <a:prstGeom prst="wedgeRoundRectCallout">
            <a:avLst>
              <a:gd name="adj1" fmla="val -34019"/>
              <a:gd name="adj2" fmla="val 10484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در عنوان آن ها یکی از فرم های دوگانه نوشتاری کلومیفن و نیز به صورت همزمان کلمه </a:t>
            </a:r>
            <a:r>
              <a:rPr lang="en-US" sz="1400" b="1" dirty="0">
                <a:solidFill>
                  <a:schemeClr val="bg2">
                    <a:lumMod val="25000"/>
                  </a:schemeClr>
                </a:solidFill>
                <a:cs typeface="B Nazanin" pitchFamily="2" charset="-78"/>
              </a:rPr>
              <a:t>PCO</a:t>
            </a:r>
            <a:r>
              <a:rPr lang="fa-IR" sz="1400" b="1" dirty="0">
                <a:solidFill>
                  <a:schemeClr val="bg2">
                    <a:lumMod val="25000"/>
                  </a:schemeClr>
                </a:solidFill>
                <a:cs typeface="B Nazanin" pitchFamily="2" charset="-78"/>
              </a:rPr>
              <a:t> نیز در عنوان بکار رفته است.</a:t>
            </a:r>
          </a:p>
        </p:txBody>
      </p:sp>
      <p:sp>
        <p:nvSpPr>
          <p:cNvPr id="14" name="Rounded Rectangular Callout 6">
            <a:extLst>
              <a:ext uri="{FF2B5EF4-FFF2-40B4-BE49-F238E27FC236}">
                <a16:creationId xmlns="" xmlns:a16="http://schemas.microsoft.com/office/drawing/2014/main" id="{0C0FC05C-63F4-448B-909B-960F386E1516}"/>
              </a:ext>
            </a:extLst>
          </p:cNvPr>
          <p:cNvSpPr/>
          <p:nvPr/>
        </p:nvSpPr>
        <p:spPr>
          <a:xfrm>
            <a:off x="1593767" y="5047512"/>
            <a:ext cx="1132764" cy="736470"/>
          </a:xfrm>
          <a:prstGeom prst="wedgeRoundRectCallout">
            <a:avLst>
              <a:gd name="adj1" fmla="val -78766"/>
              <a:gd name="adj2" fmla="val -53270"/>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محدود کردن نتایج بر اساس نوع پژوهش</a:t>
            </a:r>
          </a:p>
        </p:txBody>
      </p:sp>
      <p:sp>
        <p:nvSpPr>
          <p:cNvPr id="16" name="Rounded Rectangular Callout 6">
            <a:extLst>
              <a:ext uri="{FF2B5EF4-FFF2-40B4-BE49-F238E27FC236}">
                <a16:creationId xmlns="" xmlns:a16="http://schemas.microsoft.com/office/drawing/2014/main" id="{2FBCAD15-5EEB-4112-926E-D2ECE67FF86F}"/>
              </a:ext>
            </a:extLst>
          </p:cNvPr>
          <p:cNvSpPr/>
          <p:nvPr/>
        </p:nvSpPr>
        <p:spPr>
          <a:xfrm>
            <a:off x="5349176" y="4546665"/>
            <a:ext cx="1132764" cy="736470"/>
          </a:xfrm>
          <a:prstGeom prst="wedgeRoundRectCallout">
            <a:avLst>
              <a:gd name="adj1" fmla="val -269128"/>
              <a:gd name="adj2" fmla="val -6624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دسترسی به متن کامل مقالات</a:t>
            </a:r>
          </a:p>
        </p:txBody>
      </p:sp>
      <p:sp>
        <p:nvSpPr>
          <p:cNvPr id="17" name="Rounded Rectangular Callout 11">
            <a:extLst>
              <a:ext uri="{FF2B5EF4-FFF2-40B4-BE49-F238E27FC236}">
                <a16:creationId xmlns="" xmlns:a16="http://schemas.microsoft.com/office/drawing/2014/main" id="{BDFF4D4D-5EDF-42F8-8534-1C038CA4647F}"/>
              </a:ext>
            </a:extLst>
          </p:cNvPr>
          <p:cNvSpPr/>
          <p:nvPr/>
        </p:nvSpPr>
        <p:spPr>
          <a:xfrm>
            <a:off x="1515694" y="1347489"/>
            <a:ext cx="1576316" cy="401136"/>
          </a:xfrm>
          <a:prstGeom prst="wedgeRoundRectCallout">
            <a:avLst>
              <a:gd name="adj1" fmla="val -89941"/>
              <a:gd name="adj2" fmla="val 340937"/>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امکان ذخيره جستجو به عنوان </a:t>
            </a:r>
            <a:r>
              <a:rPr lang="en-US" sz="1400" b="1" dirty="0">
                <a:solidFill>
                  <a:schemeClr val="bg2">
                    <a:lumMod val="25000"/>
                  </a:schemeClr>
                </a:solidFill>
                <a:cs typeface="B Nazanin" pitchFamily="2" charset="-78"/>
              </a:rPr>
              <a:t>Alert</a:t>
            </a:r>
            <a:endParaRPr lang="fa-IR" sz="1400" b="1" dirty="0">
              <a:solidFill>
                <a:schemeClr val="bg2">
                  <a:lumMod val="25000"/>
                </a:schemeClr>
              </a:solidFill>
              <a:cs typeface="B Nazanin" pitchFamily="2" charset="-78"/>
            </a:endParaRPr>
          </a:p>
        </p:txBody>
      </p:sp>
      <p:sp>
        <p:nvSpPr>
          <p:cNvPr id="18" name="TextBox 17">
            <a:extLst>
              <a:ext uri="{FF2B5EF4-FFF2-40B4-BE49-F238E27FC236}">
                <a16:creationId xmlns="" xmlns:a16="http://schemas.microsoft.com/office/drawing/2014/main" id="{EDE945DF-E495-446F-874F-8FF4AF2C45D4}"/>
              </a:ext>
            </a:extLst>
          </p:cNvPr>
          <p:cNvSpPr txBox="1"/>
          <p:nvPr/>
        </p:nvSpPr>
        <p:spPr>
          <a:xfrm>
            <a:off x="8441186" y="1655334"/>
            <a:ext cx="3500605" cy="3693319"/>
          </a:xfrm>
          <a:prstGeom prst="rect">
            <a:avLst/>
          </a:prstGeom>
          <a:noFill/>
        </p:spPr>
        <p:txBody>
          <a:bodyPr wrap="square" rtlCol="0">
            <a:spAutoFit/>
          </a:bodyPr>
          <a:lstStyle/>
          <a:p>
            <a:pPr algn="r" rtl="1"/>
            <a:r>
              <a:rPr lang="fa-IR" b="1" dirty="0">
                <a:cs typeface="B Lotus" panose="00000400000000000000" pitchFamily="2" charset="-78"/>
              </a:rPr>
              <a:t>نتایج جستجو ذکر شده</a:t>
            </a:r>
          </a:p>
          <a:p>
            <a:pPr algn="r" rtl="1"/>
            <a:r>
              <a:rPr lang="fa-IR" b="1" dirty="0">
                <a:cs typeface="B Lotus" panose="00000400000000000000" pitchFamily="2" charset="-78"/>
              </a:rPr>
              <a:t>این جستجو محدود به مقالات چاپ شده از سال 2010 تا سال 2020 شده است اما بازهم می توان آن را براساس بازه های زمانی کوتاه تر نیز محدود کرد.</a:t>
            </a:r>
          </a:p>
          <a:p>
            <a:pPr algn="r" rtl="1"/>
            <a:r>
              <a:rPr lang="fa-IR" b="1" dirty="0">
                <a:cs typeface="B Lotus" panose="00000400000000000000" pitchFamily="2" charset="-78"/>
              </a:rPr>
              <a:t>نوع پژوهش، اسم ژورنال یا نویسنده، میزان دسترسی و ... از دیگر فیلد های محدود کننده این نتایج می باشد.</a:t>
            </a:r>
          </a:p>
          <a:p>
            <a:pPr algn="r" rtl="1"/>
            <a:r>
              <a:rPr lang="fa-IR" b="1" dirty="0">
                <a:cs typeface="B Lotus" panose="00000400000000000000" pitchFamily="2" charset="-78"/>
              </a:rPr>
              <a:t>علاوه براین در این صفحه امکان ذخيره جستجو به عنوان </a:t>
            </a:r>
            <a:r>
              <a:rPr lang="en-US" b="1" dirty="0">
                <a:cs typeface="B Lotus" panose="00000400000000000000" pitchFamily="2" charset="-78"/>
              </a:rPr>
              <a:t>Alert</a:t>
            </a:r>
            <a:r>
              <a:rPr lang="fa-IR" b="1" dirty="0">
                <a:cs typeface="B Lotus" panose="00000400000000000000" pitchFamily="2" charset="-78"/>
              </a:rPr>
              <a:t> و نیز دانلود و یا مشاهده متن کامل مقالاتی که دسترسی به آن ها امکان پذیر باشد نیز وجود دارد.</a:t>
            </a:r>
            <a:endParaRPr lang="en-US" b="1" dirty="0">
              <a:cs typeface="B Lotus" panose="00000400000000000000" pitchFamily="2" charset="-78"/>
            </a:endParaRPr>
          </a:p>
          <a:p>
            <a:endParaRPr lang="en-US" dirty="0"/>
          </a:p>
        </p:txBody>
      </p:sp>
      <p:sp>
        <p:nvSpPr>
          <p:cNvPr id="19" name="Rounded Rectangular Callout 6">
            <a:extLst>
              <a:ext uri="{FF2B5EF4-FFF2-40B4-BE49-F238E27FC236}">
                <a16:creationId xmlns="" xmlns:a16="http://schemas.microsoft.com/office/drawing/2014/main" id="{15C654F6-0C9A-462D-AB71-E1ABDA23B6AB}"/>
              </a:ext>
            </a:extLst>
          </p:cNvPr>
          <p:cNvSpPr/>
          <p:nvPr/>
        </p:nvSpPr>
        <p:spPr>
          <a:xfrm>
            <a:off x="3956373" y="1165888"/>
            <a:ext cx="2525567" cy="440683"/>
          </a:xfrm>
          <a:prstGeom prst="wedgeRoundRectCallout">
            <a:avLst>
              <a:gd name="adj1" fmla="val -54339"/>
              <a:gd name="adj2" fmla="val 16375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Lotus" panose="00000400000000000000" pitchFamily="2" charset="-78"/>
              </a:rPr>
              <a:t>امکان دریافت اطلاعات مربوط به سایتیشن</a:t>
            </a:r>
          </a:p>
        </p:txBody>
      </p:sp>
    </p:spTree>
    <p:extLst>
      <p:ext uri="{BB962C8B-B14F-4D97-AF65-F5344CB8AC3E}">
        <p14:creationId xmlns:p14="http://schemas.microsoft.com/office/powerpoint/2010/main" val="16481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2000"/>
                                        <p:tgtEl>
                                          <p:spTgt spid="11"/>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2000"/>
                                        <p:tgtEl>
                                          <p:spTgt spid="14"/>
                                        </p:tgtEl>
                                      </p:cBhvr>
                                    </p:animEffect>
                                  </p:childTnLst>
                                </p:cTn>
                              </p:par>
                            </p:childTnLst>
                          </p:cTn>
                        </p:par>
                        <p:par>
                          <p:cTn id="20" fill="hold">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2000"/>
                                        <p:tgtEl>
                                          <p:spTgt spid="16"/>
                                        </p:tgtEl>
                                      </p:cBhvr>
                                    </p:animEffect>
                                  </p:childTnLst>
                                </p:cTn>
                              </p:par>
                            </p:childTnLst>
                          </p:cTn>
                        </p:par>
                        <p:par>
                          <p:cTn id="24" fill="hold">
                            <p:stCondLst>
                              <p:cond delay="10000"/>
                            </p:stCondLst>
                            <p:childTnLst>
                              <p:par>
                                <p:cTn id="25" presetID="4"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2000"/>
                                        <p:tgtEl>
                                          <p:spTgt spid="17"/>
                                        </p:tgtEl>
                                      </p:cBhvr>
                                    </p:animEffect>
                                  </p:childTnLst>
                                </p:cTn>
                              </p:par>
                            </p:childTnLst>
                          </p:cTn>
                        </p:par>
                        <p:par>
                          <p:cTn id="28" fill="hold">
                            <p:stCondLst>
                              <p:cond delay="12000"/>
                            </p:stCondLst>
                            <p:childTnLst>
                              <p:par>
                                <p:cTn id="29" presetID="4"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14904CAD-DE0F-44D0-AC19-AC62812E21BB}"/>
              </a:ext>
            </a:extLst>
          </p:cNvPr>
          <p:cNvPicPr>
            <a:picLocks noChangeAspect="1"/>
          </p:cNvPicPr>
          <p:nvPr/>
        </p:nvPicPr>
        <p:blipFill rotWithShape="1">
          <a:blip r:embed="rId4"/>
          <a:srcRect l="8619" t="21951" r="11119" b="6321"/>
          <a:stretch/>
        </p:blipFill>
        <p:spPr>
          <a:xfrm>
            <a:off x="0" y="1224455"/>
            <a:ext cx="9785444" cy="4916805"/>
          </a:xfrm>
          <a:prstGeom prst="rect">
            <a:avLst/>
          </a:prstGeom>
        </p:spPr>
      </p:pic>
      <p:sp>
        <p:nvSpPr>
          <p:cNvPr id="2" name="TextBox 1">
            <a:extLst>
              <a:ext uri="{FF2B5EF4-FFF2-40B4-BE49-F238E27FC236}">
                <a16:creationId xmlns="" xmlns:a16="http://schemas.microsoft.com/office/drawing/2014/main" id="{C770E93E-3AF2-4EC9-A269-6BAF96680C10}"/>
              </a:ext>
            </a:extLst>
          </p:cNvPr>
          <p:cNvSpPr txBox="1"/>
          <p:nvPr/>
        </p:nvSpPr>
        <p:spPr>
          <a:xfrm>
            <a:off x="9785444" y="1624084"/>
            <a:ext cx="2265529" cy="3139321"/>
          </a:xfrm>
          <a:prstGeom prst="rect">
            <a:avLst/>
          </a:prstGeom>
          <a:noFill/>
        </p:spPr>
        <p:txBody>
          <a:bodyPr wrap="square" rtlCol="0">
            <a:spAutoFit/>
          </a:bodyPr>
          <a:lstStyle/>
          <a:p>
            <a:pPr algn="just" rtl="1"/>
            <a:r>
              <a:rPr lang="fa-IR" b="1" dirty="0">
                <a:cs typeface="B Lotus" panose="00000400000000000000" pitchFamily="2" charset="-78"/>
              </a:rPr>
              <a:t>بررسی یکی از نتایج مورد نظر</a:t>
            </a:r>
          </a:p>
          <a:p>
            <a:pPr algn="just" rtl="1"/>
            <a:r>
              <a:rPr lang="fa-IR" b="1" dirty="0">
                <a:cs typeface="B Lotus" panose="00000400000000000000" pitchFamily="2" charset="-78"/>
              </a:rPr>
              <a:t>امکان دسترسی به متن کامل مقاله، دانلود </a:t>
            </a:r>
            <a:r>
              <a:rPr lang="en-US" b="1" dirty="0">
                <a:cs typeface="B Lotus" panose="00000400000000000000" pitchFamily="2" charset="-78"/>
              </a:rPr>
              <a:t>pdf</a:t>
            </a:r>
            <a:r>
              <a:rPr lang="fa-IR" b="1" dirty="0">
                <a:cs typeface="B Lotus" panose="00000400000000000000" pitchFamily="2" charset="-78"/>
              </a:rPr>
              <a:t> مقاله (1)، دانلود اطلاعات مربوط به سایتیشن مقاله (2)، بررسی مقالات مرتبط (3) با مقاله حاضر و بررسی ژورنال چاپ شده (4) از دیگر اطلاعات قابل اراده در هنگام مطالعه مقاله است.</a:t>
            </a:r>
            <a:endParaRPr lang="en-US" b="1" dirty="0">
              <a:cs typeface="B Lotus" panose="00000400000000000000" pitchFamily="2" charset="-78"/>
            </a:endParaRPr>
          </a:p>
        </p:txBody>
      </p:sp>
      <p:sp>
        <p:nvSpPr>
          <p:cNvPr id="10" name="Oval 9">
            <a:extLst>
              <a:ext uri="{FF2B5EF4-FFF2-40B4-BE49-F238E27FC236}">
                <a16:creationId xmlns="" xmlns:a16="http://schemas.microsoft.com/office/drawing/2014/main" id="{F59475EC-3D1C-4595-8D3F-D02E09761B97}"/>
              </a:ext>
            </a:extLst>
          </p:cNvPr>
          <p:cNvSpPr/>
          <p:nvPr/>
        </p:nvSpPr>
        <p:spPr>
          <a:xfrm>
            <a:off x="2997599" y="1437895"/>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 xmlns:a16="http://schemas.microsoft.com/office/drawing/2014/main" id="{2113E91C-DF21-4851-8F59-F661CFD32EDB}"/>
              </a:ext>
            </a:extLst>
          </p:cNvPr>
          <p:cNvSpPr/>
          <p:nvPr/>
        </p:nvSpPr>
        <p:spPr>
          <a:xfrm>
            <a:off x="4935692" y="2212300"/>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
        <p:nvSpPr>
          <p:cNvPr id="12" name="Oval 11">
            <a:extLst>
              <a:ext uri="{FF2B5EF4-FFF2-40B4-BE49-F238E27FC236}">
                <a16:creationId xmlns="" xmlns:a16="http://schemas.microsoft.com/office/drawing/2014/main" id="{A85E3C2F-7B78-4E0C-B4AF-A318B1EC49A3}"/>
              </a:ext>
            </a:extLst>
          </p:cNvPr>
          <p:cNvSpPr/>
          <p:nvPr/>
        </p:nvSpPr>
        <p:spPr>
          <a:xfrm>
            <a:off x="8827993" y="1631932"/>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4" name="Oval 13">
            <a:extLst>
              <a:ext uri="{FF2B5EF4-FFF2-40B4-BE49-F238E27FC236}">
                <a16:creationId xmlns="" xmlns:a16="http://schemas.microsoft.com/office/drawing/2014/main" id="{DFFED0AC-EBB8-44BA-86A5-9CA21A9C36B4}"/>
              </a:ext>
            </a:extLst>
          </p:cNvPr>
          <p:cNvSpPr/>
          <p:nvPr/>
        </p:nvSpPr>
        <p:spPr>
          <a:xfrm>
            <a:off x="4255758" y="1458034"/>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Tree>
    <p:extLst>
      <p:ext uri="{BB962C8B-B14F-4D97-AF65-F5344CB8AC3E}">
        <p14:creationId xmlns:p14="http://schemas.microsoft.com/office/powerpoint/2010/main" val="229012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FF0C8CDC-948D-41E2-8D7B-BFF49B8111C6}"/>
              </a:ext>
            </a:extLst>
          </p:cNvPr>
          <p:cNvPicPr>
            <a:picLocks noChangeAspect="1"/>
          </p:cNvPicPr>
          <p:nvPr/>
        </p:nvPicPr>
        <p:blipFill rotWithShape="1">
          <a:blip r:embed="rId4"/>
          <a:srcRect b="10648"/>
          <a:stretch/>
        </p:blipFill>
        <p:spPr>
          <a:xfrm>
            <a:off x="0" y="1812598"/>
            <a:ext cx="12192000" cy="5226412"/>
          </a:xfrm>
          <a:prstGeom prst="rect">
            <a:avLst/>
          </a:prstGeom>
        </p:spPr>
      </p:pic>
      <p:sp>
        <p:nvSpPr>
          <p:cNvPr id="10" name="Rounded Rectangular Callout 6">
            <a:extLst>
              <a:ext uri="{FF2B5EF4-FFF2-40B4-BE49-F238E27FC236}">
                <a16:creationId xmlns="" xmlns:a16="http://schemas.microsoft.com/office/drawing/2014/main" id="{EEBCB8FF-FFFC-4186-9C74-7818132552CB}"/>
              </a:ext>
            </a:extLst>
          </p:cNvPr>
          <p:cNvSpPr/>
          <p:nvPr/>
        </p:nvSpPr>
        <p:spPr>
          <a:xfrm>
            <a:off x="8602887" y="2571750"/>
            <a:ext cx="2753777" cy="857250"/>
          </a:xfrm>
          <a:prstGeom prst="wedgeRoundRectCallout">
            <a:avLst>
              <a:gd name="adj1" fmla="val -72999"/>
              <a:gd name="adj2" fmla="val -2037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امکان ارسال مقالات و دریافت فرمت های مختلف از سایتیشن مقاله برای استفاده در نرم افزار های مختلف مديريت فايل</a:t>
            </a:r>
          </a:p>
        </p:txBody>
      </p:sp>
      <p:sp>
        <p:nvSpPr>
          <p:cNvPr id="11" name="Rounded Rectangular Callout 6">
            <a:extLst>
              <a:ext uri="{FF2B5EF4-FFF2-40B4-BE49-F238E27FC236}">
                <a16:creationId xmlns="" xmlns:a16="http://schemas.microsoft.com/office/drawing/2014/main" id="{555BFDD2-BB2F-4FD7-9958-415FDB168CA0}"/>
              </a:ext>
            </a:extLst>
          </p:cNvPr>
          <p:cNvSpPr/>
          <p:nvPr/>
        </p:nvSpPr>
        <p:spPr>
          <a:xfrm>
            <a:off x="7059009" y="4342978"/>
            <a:ext cx="2753777" cy="857250"/>
          </a:xfrm>
          <a:prstGeom prst="wedgeRoundRectCallout">
            <a:avLst>
              <a:gd name="adj1" fmla="val -72999"/>
              <a:gd name="adj2" fmla="val -1882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امکان اشتراک گزاری مقاله برای استفاده در شبکه های اجتماعی و علمی مختلف و همچنین امکان ایمیل مقاله</a:t>
            </a:r>
          </a:p>
        </p:txBody>
      </p:sp>
      <p:sp>
        <p:nvSpPr>
          <p:cNvPr id="12" name="Rounded Rectangular Callout 6">
            <a:extLst>
              <a:ext uri="{FF2B5EF4-FFF2-40B4-BE49-F238E27FC236}">
                <a16:creationId xmlns="" xmlns:a16="http://schemas.microsoft.com/office/drawing/2014/main" id="{CA5C4A85-4157-4459-9CC1-26AD2BB07B42}"/>
              </a:ext>
            </a:extLst>
          </p:cNvPr>
          <p:cNvSpPr/>
          <p:nvPr/>
        </p:nvSpPr>
        <p:spPr>
          <a:xfrm>
            <a:off x="2152616" y="5091698"/>
            <a:ext cx="2753777" cy="857250"/>
          </a:xfrm>
          <a:prstGeom prst="wedgeRoundRectCallout">
            <a:avLst>
              <a:gd name="adj1" fmla="val -21507"/>
              <a:gd name="adj2" fmla="val -12085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25000"/>
                  </a:schemeClr>
                </a:solidFill>
                <a:cs typeface="B Nazanin" pitchFamily="2" charset="-78"/>
              </a:rPr>
              <a:t>امکان دانلود </a:t>
            </a:r>
            <a:r>
              <a:rPr lang="en-US" sz="1400" b="1" dirty="0">
                <a:solidFill>
                  <a:schemeClr val="bg2">
                    <a:lumMod val="25000"/>
                  </a:schemeClr>
                </a:solidFill>
                <a:cs typeface="B Nazanin" pitchFamily="2" charset="-78"/>
              </a:rPr>
              <a:t>PDF</a:t>
            </a:r>
            <a:r>
              <a:rPr lang="fa-IR" sz="1400" b="1" dirty="0">
                <a:solidFill>
                  <a:schemeClr val="bg2">
                    <a:lumMod val="25000"/>
                  </a:schemeClr>
                </a:solidFill>
                <a:cs typeface="B Nazanin" pitchFamily="2" charset="-78"/>
              </a:rPr>
              <a:t> مقاله و همچنین آخرین نسخه چاپ شده از مجله</a:t>
            </a:r>
          </a:p>
        </p:txBody>
      </p:sp>
    </p:spTree>
    <p:extLst>
      <p:ext uri="{BB962C8B-B14F-4D97-AF65-F5344CB8AC3E}">
        <p14:creationId xmlns:p14="http://schemas.microsoft.com/office/powerpoint/2010/main" val="26107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2000"/>
                                        <p:tgtEl>
                                          <p:spTgt spid="11"/>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2" name="Picture 1">
            <a:extLst>
              <a:ext uri="{FF2B5EF4-FFF2-40B4-BE49-F238E27FC236}">
                <a16:creationId xmlns="" xmlns:a16="http://schemas.microsoft.com/office/drawing/2014/main" id="{7176FCBC-70B2-4A05-A158-A4563D0C05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Effect>
                      <a14:brightnessContrast contrast="-20000"/>
                    </a14:imgEffect>
                  </a14:imgLayer>
                </a14:imgProps>
              </a:ext>
            </a:extLst>
          </a:blip>
          <a:stretch>
            <a:fillRect/>
          </a:stretch>
        </p:blipFill>
        <p:spPr>
          <a:xfrm>
            <a:off x="1622769" y="-13274"/>
            <a:ext cx="6428549" cy="6858000"/>
          </a:xfrm>
          <a:prstGeom prst="rect">
            <a:avLst/>
          </a:prstGeom>
        </p:spPr>
      </p:pic>
      <p:sp>
        <p:nvSpPr>
          <p:cNvPr id="9" name="TextBox 8">
            <a:extLst>
              <a:ext uri="{FF2B5EF4-FFF2-40B4-BE49-F238E27FC236}">
                <a16:creationId xmlns="" xmlns:a16="http://schemas.microsoft.com/office/drawing/2014/main" id="{EFBCD462-3E53-4B69-884B-FCADD609E637}"/>
              </a:ext>
            </a:extLst>
          </p:cNvPr>
          <p:cNvSpPr txBox="1"/>
          <p:nvPr/>
        </p:nvSpPr>
        <p:spPr>
          <a:xfrm>
            <a:off x="8203096" y="1360222"/>
            <a:ext cx="3988904" cy="4247317"/>
          </a:xfrm>
          <a:prstGeom prst="rect">
            <a:avLst/>
          </a:prstGeom>
          <a:noFill/>
        </p:spPr>
        <p:txBody>
          <a:bodyPr wrap="square" rtlCol="0">
            <a:spAutoFit/>
          </a:bodyPr>
          <a:lstStyle/>
          <a:p>
            <a:pPr algn="just" rtl="1"/>
            <a:r>
              <a:rPr lang="fa-IR" b="1" dirty="0">
                <a:cs typeface="B Lotus" panose="00000400000000000000" pitchFamily="2" charset="-78"/>
              </a:rPr>
              <a:t>بررسی مجلات و جستجو برای یافتن مجلات مرتبط:</a:t>
            </a:r>
          </a:p>
          <a:p>
            <a:pPr algn="just" rtl="1"/>
            <a:r>
              <a:rPr lang="fa-IR" b="1" dirty="0">
                <a:cs typeface="B Lotus" panose="00000400000000000000" pitchFamily="2" charset="-78"/>
              </a:rPr>
              <a:t>در سایت ساینس دایرکت این امکان برای بررسی و پیدا کردن مرتبط ترین ژورنال های تحت نظر این کتاب خانه دیجیتال آنلاین فراهم شده است. این امکان از طریق محدود کردن لیست مجلات موجود براساس موضوع، عناوین و همچنین براساس میزان دسترسی به این مجلات انجام می شود.</a:t>
            </a:r>
          </a:p>
          <a:p>
            <a:pPr algn="just" rtl="1"/>
            <a:r>
              <a:rPr lang="fa-IR" b="1" dirty="0">
                <a:cs typeface="B Lotus" panose="00000400000000000000" pitchFamily="2" charset="-78"/>
              </a:rPr>
              <a:t>چهار شاخه اصلی این عناوین عبارتند از:</a:t>
            </a:r>
          </a:p>
          <a:p>
            <a:pPr algn="just" rtl="1"/>
            <a:r>
              <a:rPr lang="en-US" b="1" dirty="0">
                <a:cs typeface="B Lotus" panose="00000400000000000000" pitchFamily="2" charset="-78"/>
              </a:rPr>
              <a:t>Physical Sciences and Engineering</a:t>
            </a:r>
          </a:p>
          <a:p>
            <a:pPr algn="just" rtl="1"/>
            <a:r>
              <a:rPr lang="en-US" b="1" dirty="0">
                <a:cs typeface="B Lotus" panose="00000400000000000000" pitchFamily="2" charset="-78"/>
              </a:rPr>
              <a:t>Health Sciences</a:t>
            </a:r>
          </a:p>
          <a:p>
            <a:pPr algn="just" rtl="1"/>
            <a:r>
              <a:rPr lang="en-US" b="1" dirty="0">
                <a:cs typeface="B Lotus" panose="00000400000000000000" pitchFamily="2" charset="-78"/>
              </a:rPr>
              <a:t>Social Sciences and Humanities</a:t>
            </a:r>
          </a:p>
          <a:p>
            <a:pPr algn="just" rtl="1"/>
            <a:r>
              <a:rPr lang="en-US" b="1" dirty="0">
                <a:cs typeface="B Lotus" panose="00000400000000000000" pitchFamily="2" charset="-78"/>
              </a:rPr>
              <a:t>Life Sciences</a:t>
            </a:r>
            <a:endParaRPr lang="fa-IR" b="1" dirty="0">
              <a:cs typeface="B Lotus" panose="00000400000000000000" pitchFamily="2" charset="-78"/>
            </a:endParaRPr>
          </a:p>
          <a:p>
            <a:pPr algn="just" rtl="1"/>
            <a:r>
              <a:rPr lang="fa-IR" b="1" dirty="0">
                <a:cs typeface="B Lotus" panose="00000400000000000000" pitchFamily="2" charset="-78"/>
              </a:rPr>
              <a:t>که هرکدام از این موضوعات زیرشاخه های بیشتری را نیز دارا می باشد که برای پیدا کردن مرتبط ترین مجله بسیار کمک کننده می باشند.</a:t>
            </a:r>
            <a:endParaRPr lang="en-US" b="1" dirty="0">
              <a:cs typeface="B Lotus" panose="00000400000000000000" pitchFamily="2" charset="-78"/>
            </a:endParaRPr>
          </a:p>
        </p:txBody>
      </p:sp>
      <p:sp>
        <p:nvSpPr>
          <p:cNvPr id="10" name="Rounded Rectangular Callout 5">
            <a:extLst>
              <a:ext uri="{FF2B5EF4-FFF2-40B4-BE49-F238E27FC236}">
                <a16:creationId xmlns="" xmlns:a16="http://schemas.microsoft.com/office/drawing/2014/main" id="{0A952D2F-6ED3-4E6A-B2BE-B517B6FB9CD1}"/>
              </a:ext>
            </a:extLst>
          </p:cNvPr>
          <p:cNvSpPr/>
          <p:nvPr/>
        </p:nvSpPr>
        <p:spPr>
          <a:xfrm>
            <a:off x="1715512" y="531862"/>
            <a:ext cx="1470991" cy="938458"/>
          </a:xfrm>
          <a:prstGeom prst="wedgeRoundRectCallout">
            <a:avLst>
              <a:gd name="adj1" fmla="val -8191"/>
              <a:gd name="adj2" fmla="val 11169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500" b="1" dirty="0">
                <a:solidFill>
                  <a:schemeClr val="bg2">
                    <a:lumMod val="10000"/>
                  </a:schemeClr>
                </a:solidFill>
                <a:cs typeface="B Nazanin" pitchFamily="2" charset="-78"/>
              </a:rPr>
              <a:t>مشاهده عناوين مجلات و کتابها</a:t>
            </a:r>
          </a:p>
          <a:p>
            <a:pPr algn="ctr" rtl="1">
              <a:defRPr/>
            </a:pPr>
            <a:r>
              <a:rPr lang="fa-IR" sz="1500" b="1" dirty="0">
                <a:solidFill>
                  <a:schemeClr val="bg2">
                    <a:lumMod val="10000"/>
                  </a:schemeClr>
                </a:solidFill>
                <a:cs typeface="B Nazanin" pitchFamily="2" charset="-78"/>
              </a:rPr>
              <a:t>بر اساس موضوعات موجود</a:t>
            </a:r>
          </a:p>
        </p:txBody>
      </p:sp>
      <p:sp>
        <p:nvSpPr>
          <p:cNvPr id="11" name="Rounded Rectangular Callout 4">
            <a:extLst>
              <a:ext uri="{FF2B5EF4-FFF2-40B4-BE49-F238E27FC236}">
                <a16:creationId xmlns="" xmlns:a16="http://schemas.microsoft.com/office/drawing/2014/main" id="{2523D603-441F-4A9C-A341-5647A609008A}"/>
              </a:ext>
            </a:extLst>
          </p:cNvPr>
          <p:cNvSpPr/>
          <p:nvPr/>
        </p:nvSpPr>
        <p:spPr>
          <a:xfrm>
            <a:off x="5770261" y="2878312"/>
            <a:ext cx="1319421" cy="731554"/>
          </a:xfrm>
          <a:prstGeom prst="wedgeRoundRectCallout">
            <a:avLst>
              <a:gd name="adj1" fmla="val 97886"/>
              <a:gd name="adj2" fmla="val -48467"/>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600" b="1" dirty="0">
                <a:solidFill>
                  <a:schemeClr val="bg2">
                    <a:lumMod val="10000"/>
                  </a:schemeClr>
                </a:solidFill>
                <a:cs typeface="B Nazanin" pitchFamily="2" charset="-78"/>
              </a:rPr>
              <a:t>مشاهده الفبايی عناوين مجلات و کتابها</a:t>
            </a:r>
          </a:p>
        </p:txBody>
      </p:sp>
      <p:sp>
        <p:nvSpPr>
          <p:cNvPr id="13" name="Rounded Rectangular Callout 5">
            <a:extLst>
              <a:ext uri="{FF2B5EF4-FFF2-40B4-BE49-F238E27FC236}">
                <a16:creationId xmlns="" xmlns:a16="http://schemas.microsoft.com/office/drawing/2014/main" id="{CD2B187D-BA02-47F8-9F5C-05190D1AC4FC}"/>
              </a:ext>
            </a:extLst>
          </p:cNvPr>
          <p:cNvSpPr/>
          <p:nvPr/>
        </p:nvSpPr>
        <p:spPr>
          <a:xfrm>
            <a:off x="4837043" y="4982900"/>
            <a:ext cx="1655298" cy="938458"/>
          </a:xfrm>
          <a:prstGeom prst="wedgeRoundRectCallout">
            <a:avLst>
              <a:gd name="adj1" fmla="val -182720"/>
              <a:gd name="adj2" fmla="val -19632"/>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500" b="1" dirty="0">
                <a:solidFill>
                  <a:schemeClr val="bg2">
                    <a:lumMod val="10000"/>
                  </a:schemeClr>
                </a:solidFill>
                <a:cs typeface="B Nazanin" pitchFamily="2" charset="-78"/>
              </a:rPr>
              <a:t>محدود کردن عناوين مجلات و کتابها</a:t>
            </a:r>
          </a:p>
          <a:p>
            <a:pPr algn="ctr" rtl="1">
              <a:defRPr/>
            </a:pPr>
            <a:r>
              <a:rPr lang="fa-IR" sz="1500" b="1" dirty="0">
                <a:solidFill>
                  <a:schemeClr val="bg2">
                    <a:lumMod val="10000"/>
                  </a:schemeClr>
                </a:solidFill>
                <a:cs typeface="B Nazanin" pitchFamily="2" charset="-78"/>
              </a:rPr>
              <a:t>بر اساس میزان دسترسی</a:t>
            </a:r>
          </a:p>
        </p:txBody>
      </p:sp>
      <p:pic>
        <p:nvPicPr>
          <p:cNvPr id="14" name="Picture 13">
            <a:extLst>
              <a:ext uri="{FF2B5EF4-FFF2-40B4-BE49-F238E27FC236}">
                <a16:creationId xmlns="" xmlns:a16="http://schemas.microsoft.com/office/drawing/2014/main" id="{77157565-E384-4DF5-9EF9-B92733793C66}"/>
              </a:ext>
            </a:extLst>
          </p:cNvPr>
          <p:cNvPicPr>
            <a:picLocks noChangeAspect="1"/>
          </p:cNvPicPr>
          <p:nvPr/>
        </p:nvPicPr>
        <p:blipFill>
          <a:blip r:embed="rId6"/>
          <a:stretch>
            <a:fillRect/>
          </a:stretch>
        </p:blipFill>
        <p:spPr>
          <a:xfrm>
            <a:off x="0" y="2191115"/>
            <a:ext cx="1405011" cy="3261014"/>
          </a:xfrm>
          <a:prstGeom prst="rect">
            <a:avLst/>
          </a:prstGeom>
        </p:spPr>
      </p:pic>
      <p:sp>
        <p:nvSpPr>
          <p:cNvPr id="15" name="Curved Up Arrow 9">
            <a:extLst>
              <a:ext uri="{FF2B5EF4-FFF2-40B4-BE49-F238E27FC236}">
                <a16:creationId xmlns="" xmlns:a16="http://schemas.microsoft.com/office/drawing/2014/main" id="{6196144B-35F9-474C-AEEC-8B6E1C6F457E}"/>
              </a:ext>
            </a:extLst>
          </p:cNvPr>
          <p:cNvSpPr/>
          <p:nvPr/>
        </p:nvSpPr>
        <p:spPr>
          <a:xfrm rot="10516401" flipH="1">
            <a:off x="181206" y="1625422"/>
            <a:ext cx="2041237" cy="544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 xmlns:a16="http://schemas.microsoft.com/office/drawing/2014/main" id="{64836957-B2BF-426B-8289-871A606A784E}"/>
              </a:ext>
            </a:extLst>
          </p:cNvPr>
          <p:cNvSpPr/>
          <p:nvPr/>
        </p:nvSpPr>
        <p:spPr>
          <a:xfrm>
            <a:off x="7779026" y="1542247"/>
            <a:ext cx="173860" cy="51633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B7150EEC-3773-4657-8BC3-44905E3AFB82}"/>
              </a:ext>
            </a:extLst>
          </p:cNvPr>
          <p:cNvSpPr/>
          <p:nvPr/>
        </p:nvSpPr>
        <p:spPr>
          <a:xfrm>
            <a:off x="1622769" y="4744278"/>
            <a:ext cx="1655298" cy="863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B19834D8-6A27-418E-93B3-4058AE2C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67" y="62035"/>
            <a:ext cx="584979" cy="757031"/>
          </a:xfrm>
          <a:prstGeom prst="rect">
            <a:avLst/>
          </a:prstGeom>
        </p:spPr>
      </p:pic>
      <p:sp>
        <p:nvSpPr>
          <p:cNvPr id="21" name="Rectangle 20">
            <a:extLst>
              <a:ext uri="{FF2B5EF4-FFF2-40B4-BE49-F238E27FC236}">
                <a16:creationId xmlns="" xmlns:a16="http://schemas.microsoft.com/office/drawing/2014/main" id="{FCB332AC-33AC-4031-B739-75FC17DB20B2}"/>
              </a:ext>
            </a:extLst>
          </p:cNvPr>
          <p:cNvSpPr/>
          <p:nvPr/>
        </p:nvSpPr>
        <p:spPr>
          <a:xfrm>
            <a:off x="-501263" y="856243"/>
            <a:ext cx="2742688" cy="461665"/>
          </a:xfrm>
          <a:prstGeom prst="rect">
            <a:avLst/>
          </a:prstGeom>
        </p:spPr>
        <p:txBody>
          <a:bodyPr wrap="square">
            <a:spAutoFit/>
          </a:bodyPr>
          <a:lstStyle/>
          <a:p>
            <a:pPr algn="ctr" rtl="1"/>
            <a:r>
              <a:rPr lang="fa-IR" sz="1200" b="1" dirty="0">
                <a:solidFill>
                  <a:schemeClr val="bg1"/>
                </a:solidFill>
                <a:cs typeface="B Nazanin" panose="00000400000000000000" pitchFamily="2" charset="-78"/>
              </a:rPr>
              <a:t>دانشگاه علوم پزشکی کرمانشاه</a:t>
            </a:r>
          </a:p>
          <a:p>
            <a:pPr algn="ctr" rtl="1"/>
            <a:r>
              <a:rPr lang="fa-IR" sz="1200" b="1" dirty="0">
                <a:solidFill>
                  <a:schemeClr val="bg1"/>
                </a:solidFill>
                <a:cs typeface="B Nazanin" panose="00000400000000000000" pitchFamily="2" charset="-78"/>
              </a:rPr>
              <a:t>مدیریت اطلاع‌رسانی و منابع پژشکی</a:t>
            </a:r>
            <a:endParaRPr lang="en-US" sz="12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1363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F6CCC3EA-033E-4488-A8DB-8D95EFF2864D}"/>
              </a:ext>
            </a:extLst>
          </p:cNvPr>
          <p:cNvPicPr>
            <a:picLocks noChangeAspect="1"/>
          </p:cNvPicPr>
          <p:nvPr/>
        </p:nvPicPr>
        <p:blipFill rotWithShape="1">
          <a:blip r:embed="rId4"/>
          <a:srcRect l="13980" t="20725" r="15293" b="14765"/>
          <a:stretch/>
        </p:blipFill>
        <p:spPr>
          <a:xfrm>
            <a:off x="0" y="1355087"/>
            <a:ext cx="9018978" cy="4625084"/>
          </a:xfrm>
          <a:prstGeom prst="rect">
            <a:avLst/>
          </a:prstGeom>
        </p:spPr>
      </p:pic>
      <p:sp>
        <p:nvSpPr>
          <p:cNvPr id="2" name="TextBox 1">
            <a:extLst>
              <a:ext uri="{FF2B5EF4-FFF2-40B4-BE49-F238E27FC236}">
                <a16:creationId xmlns="" xmlns:a16="http://schemas.microsoft.com/office/drawing/2014/main" id="{2DDEBA3E-AFEB-4AAA-BCE1-39B99BE287FA}"/>
              </a:ext>
            </a:extLst>
          </p:cNvPr>
          <p:cNvSpPr txBox="1"/>
          <p:nvPr/>
        </p:nvSpPr>
        <p:spPr>
          <a:xfrm>
            <a:off x="9276522" y="1409370"/>
            <a:ext cx="2671186" cy="4524315"/>
          </a:xfrm>
          <a:prstGeom prst="rect">
            <a:avLst/>
          </a:prstGeom>
          <a:noFill/>
        </p:spPr>
        <p:txBody>
          <a:bodyPr wrap="square" rtlCol="0">
            <a:spAutoFit/>
          </a:bodyPr>
          <a:lstStyle/>
          <a:p>
            <a:pPr algn="just" rtl="1"/>
            <a:r>
              <a:rPr lang="fa-IR" b="1" dirty="0">
                <a:cs typeface="B Lotus" panose="00000400000000000000" pitchFamily="2" charset="-78"/>
              </a:rPr>
              <a:t>دسترسی به مشخصات و اطلاعات ژورنال</a:t>
            </a:r>
          </a:p>
          <a:p>
            <a:pPr algn="just" rtl="1"/>
            <a:r>
              <a:rPr lang="fa-IR" b="1" dirty="0">
                <a:cs typeface="B Lotus" panose="00000400000000000000" pitchFamily="2" charset="-78"/>
              </a:rPr>
              <a:t>با ورود به صحفه هر مجله می توان اطلاعات زیادی ازقبیل سایت اسکور(1)، امپکت فاکتور(2)، شماره های چاپ شده (3) امکان مشاهده فرمت الکترونيکی قبل از انتشار مجله به شکل چاپی (4)، اهداف و موضوعات ژورنال (5) و همچنین صحفه ورود برای سابمیت مقاله (6) در این ژورنال قرار داده شده است.</a:t>
            </a:r>
          </a:p>
          <a:p>
            <a:pPr algn="just" rtl="1"/>
            <a:r>
              <a:rPr lang="fa-IR" b="1" dirty="0">
                <a:cs typeface="B Lotus" panose="00000400000000000000" pitchFamily="2" charset="-78"/>
              </a:rPr>
              <a:t>علاوه براین در صحفه هر مجله این امکان برای اضافه کردن ژورنال به </a:t>
            </a:r>
            <a:r>
              <a:rPr lang="en-US" b="1" dirty="0">
                <a:cs typeface="B Lotus" panose="00000400000000000000" pitchFamily="2" charset="-78"/>
              </a:rPr>
              <a:t>RSS</a:t>
            </a:r>
            <a:r>
              <a:rPr lang="fa-IR" b="1" dirty="0">
                <a:cs typeface="B Lotus" panose="00000400000000000000" pitchFamily="2" charset="-78"/>
              </a:rPr>
              <a:t> و </a:t>
            </a:r>
            <a:r>
              <a:rPr lang="en-US" b="1" dirty="0">
                <a:cs typeface="B Lotus" panose="00000400000000000000" pitchFamily="2" charset="-78"/>
              </a:rPr>
              <a:t>Alert</a:t>
            </a:r>
            <a:r>
              <a:rPr lang="fa-IR" b="1" dirty="0">
                <a:cs typeface="B Lotus" panose="00000400000000000000" pitchFamily="2" charset="-78"/>
              </a:rPr>
              <a:t> فراهم گریده است.</a:t>
            </a:r>
            <a:endParaRPr lang="en-US" b="1" dirty="0">
              <a:cs typeface="B Lotus" panose="00000400000000000000" pitchFamily="2" charset="-78"/>
            </a:endParaRPr>
          </a:p>
        </p:txBody>
      </p:sp>
      <p:sp>
        <p:nvSpPr>
          <p:cNvPr id="11" name="Rounded Rectangular Callout 7">
            <a:extLst>
              <a:ext uri="{FF2B5EF4-FFF2-40B4-BE49-F238E27FC236}">
                <a16:creationId xmlns="" xmlns:a16="http://schemas.microsoft.com/office/drawing/2014/main" id="{14CF7AED-179C-443F-AC1B-95FB1FD5DAFE}"/>
              </a:ext>
            </a:extLst>
          </p:cNvPr>
          <p:cNvSpPr/>
          <p:nvPr/>
        </p:nvSpPr>
        <p:spPr>
          <a:xfrm>
            <a:off x="4720261" y="4982992"/>
            <a:ext cx="1964909" cy="338170"/>
          </a:xfrm>
          <a:prstGeom prst="wedgeRoundRectCallout">
            <a:avLst>
              <a:gd name="adj1" fmla="val -79310"/>
              <a:gd name="adj2" fmla="val 2429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10000"/>
                  </a:schemeClr>
                </a:solidFill>
                <a:cs typeface="B Nazanin" pitchFamily="2" charset="-78"/>
              </a:rPr>
              <a:t>امکان افزودن مجله به </a:t>
            </a:r>
            <a:r>
              <a:rPr lang="en-US" sz="1400" b="1" dirty="0">
                <a:solidFill>
                  <a:schemeClr val="bg2">
                    <a:lumMod val="10000"/>
                  </a:schemeClr>
                </a:solidFill>
                <a:cs typeface="B Nazanin" pitchFamily="2" charset="-78"/>
              </a:rPr>
              <a:t>Alert</a:t>
            </a:r>
            <a:endParaRPr lang="fa-IR" sz="1400" b="1" dirty="0">
              <a:solidFill>
                <a:schemeClr val="bg2">
                  <a:lumMod val="10000"/>
                </a:schemeClr>
              </a:solidFill>
              <a:cs typeface="B Nazanin" pitchFamily="2" charset="-78"/>
            </a:endParaRPr>
          </a:p>
        </p:txBody>
      </p:sp>
      <p:sp>
        <p:nvSpPr>
          <p:cNvPr id="12" name="Rounded Rectangular Callout 7">
            <a:extLst>
              <a:ext uri="{FF2B5EF4-FFF2-40B4-BE49-F238E27FC236}">
                <a16:creationId xmlns="" xmlns:a16="http://schemas.microsoft.com/office/drawing/2014/main" id="{93DB1BEF-5D8F-48C8-BE3F-41B888F37B80}"/>
              </a:ext>
            </a:extLst>
          </p:cNvPr>
          <p:cNvSpPr/>
          <p:nvPr/>
        </p:nvSpPr>
        <p:spPr>
          <a:xfrm>
            <a:off x="4720260" y="5370621"/>
            <a:ext cx="1964909" cy="338170"/>
          </a:xfrm>
          <a:prstGeom prst="wedgeRoundRectCallout">
            <a:avLst>
              <a:gd name="adj1" fmla="val -79310"/>
              <a:gd name="adj2" fmla="val 2429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400" b="1" dirty="0">
                <a:solidFill>
                  <a:schemeClr val="bg2">
                    <a:lumMod val="10000"/>
                  </a:schemeClr>
                </a:solidFill>
                <a:cs typeface="B Lotus" panose="00000400000000000000" pitchFamily="2" charset="-78"/>
              </a:rPr>
              <a:t>امکان افزودن مجله به </a:t>
            </a:r>
            <a:r>
              <a:rPr lang="en-US" sz="1400" b="1" dirty="0">
                <a:solidFill>
                  <a:schemeClr val="bg2">
                    <a:lumMod val="10000"/>
                  </a:schemeClr>
                </a:solidFill>
                <a:cs typeface="B Lotus" panose="00000400000000000000" pitchFamily="2" charset="-78"/>
              </a:rPr>
              <a:t>RSS</a:t>
            </a:r>
            <a:endParaRPr lang="fa-IR" sz="1400" b="1" dirty="0">
              <a:solidFill>
                <a:schemeClr val="bg2">
                  <a:lumMod val="10000"/>
                </a:schemeClr>
              </a:solidFill>
              <a:cs typeface="B Lotus" panose="00000400000000000000" pitchFamily="2" charset="-78"/>
            </a:endParaRPr>
          </a:p>
        </p:txBody>
      </p:sp>
      <p:sp>
        <p:nvSpPr>
          <p:cNvPr id="13" name="Oval 12">
            <a:extLst>
              <a:ext uri="{FF2B5EF4-FFF2-40B4-BE49-F238E27FC236}">
                <a16:creationId xmlns="" xmlns:a16="http://schemas.microsoft.com/office/drawing/2014/main" id="{93D7E897-667D-4A8D-A711-51AA06A37015}"/>
              </a:ext>
            </a:extLst>
          </p:cNvPr>
          <p:cNvSpPr/>
          <p:nvPr/>
        </p:nvSpPr>
        <p:spPr>
          <a:xfrm>
            <a:off x="1235060" y="3299149"/>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 13">
            <a:extLst>
              <a:ext uri="{FF2B5EF4-FFF2-40B4-BE49-F238E27FC236}">
                <a16:creationId xmlns="" xmlns:a16="http://schemas.microsoft.com/office/drawing/2014/main" id="{CFC503B0-BF9F-44B5-85A1-D375303CB4D4}"/>
              </a:ext>
            </a:extLst>
          </p:cNvPr>
          <p:cNvSpPr/>
          <p:nvPr/>
        </p:nvSpPr>
        <p:spPr>
          <a:xfrm>
            <a:off x="8437616" y="3037667"/>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6</a:t>
            </a:r>
            <a:endParaRPr lang="en-US" dirty="0"/>
          </a:p>
        </p:txBody>
      </p:sp>
      <p:sp>
        <p:nvSpPr>
          <p:cNvPr id="15" name="Oval 14">
            <a:extLst>
              <a:ext uri="{FF2B5EF4-FFF2-40B4-BE49-F238E27FC236}">
                <a16:creationId xmlns="" xmlns:a16="http://schemas.microsoft.com/office/drawing/2014/main" id="{5C05CEC5-6753-4C5F-B738-072C1E491F39}"/>
              </a:ext>
            </a:extLst>
          </p:cNvPr>
          <p:cNvSpPr/>
          <p:nvPr/>
        </p:nvSpPr>
        <p:spPr>
          <a:xfrm>
            <a:off x="1869014" y="5412727"/>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5</a:t>
            </a:r>
            <a:endParaRPr lang="en-US" dirty="0"/>
          </a:p>
        </p:txBody>
      </p:sp>
      <p:sp>
        <p:nvSpPr>
          <p:cNvPr id="16" name="Oval 15">
            <a:extLst>
              <a:ext uri="{FF2B5EF4-FFF2-40B4-BE49-F238E27FC236}">
                <a16:creationId xmlns="" xmlns:a16="http://schemas.microsoft.com/office/drawing/2014/main" id="{F7F369CD-79B8-4239-90AD-13DD9C2FFDDC}"/>
              </a:ext>
            </a:extLst>
          </p:cNvPr>
          <p:cNvSpPr/>
          <p:nvPr/>
        </p:nvSpPr>
        <p:spPr>
          <a:xfrm>
            <a:off x="3892121" y="3313094"/>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
        <p:nvSpPr>
          <p:cNvPr id="17" name="Oval 16">
            <a:extLst>
              <a:ext uri="{FF2B5EF4-FFF2-40B4-BE49-F238E27FC236}">
                <a16:creationId xmlns="" xmlns:a16="http://schemas.microsoft.com/office/drawing/2014/main" id="{5A843FD4-13E8-4BF6-9754-3672392FF02F}"/>
              </a:ext>
            </a:extLst>
          </p:cNvPr>
          <p:cNvSpPr/>
          <p:nvPr/>
        </p:nvSpPr>
        <p:spPr>
          <a:xfrm>
            <a:off x="5900506" y="2665289"/>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8" name="Oval 17">
            <a:extLst>
              <a:ext uri="{FF2B5EF4-FFF2-40B4-BE49-F238E27FC236}">
                <a16:creationId xmlns="" xmlns:a16="http://schemas.microsoft.com/office/drawing/2014/main" id="{358F3A9A-6D3E-4D82-80E4-F645C75A85E9}"/>
              </a:ext>
            </a:extLst>
          </p:cNvPr>
          <p:cNvSpPr/>
          <p:nvPr/>
        </p:nvSpPr>
        <p:spPr>
          <a:xfrm>
            <a:off x="1235060" y="373425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Tree>
    <p:extLst>
      <p:ext uri="{BB962C8B-B14F-4D97-AF65-F5344CB8AC3E}">
        <p14:creationId xmlns:p14="http://schemas.microsoft.com/office/powerpoint/2010/main" val="41835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Content Placeholder 3">
            <a:extLst>
              <a:ext uri="{FF2B5EF4-FFF2-40B4-BE49-F238E27FC236}">
                <a16:creationId xmlns="" xmlns:a16="http://schemas.microsoft.com/office/drawing/2014/main" id="{7544604E-C338-43CF-84A7-8335E0DE0BE2}"/>
              </a:ext>
            </a:extLst>
          </p:cNvPr>
          <p:cNvPicPr>
            <a:picLocks noChangeAspect="1"/>
          </p:cNvPicPr>
          <p:nvPr/>
        </p:nvPicPr>
        <p:blipFill>
          <a:blip r:embed="rId4"/>
          <a:stretch>
            <a:fillRect/>
          </a:stretch>
        </p:blipFill>
        <p:spPr>
          <a:xfrm>
            <a:off x="0" y="1360223"/>
            <a:ext cx="6576291" cy="5449676"/>
          </a:xfrm>
          <a:prstGeom prst="rect">
            <a:avLst/>
          </a:prstGeom>
        </p:spPr>
      </p:pic>
      <p:pic>
        <p:nvPicPr>
          <p:cNvPr id="10" name="Picture 9">
            <a:extLst>
              <a:ext uri="{FF2B5EF4-FFF2-40B4-BE49-F238E27FC236}">
                <a16:creationId xmlns="" xmlns:a16="http://schemas.microsoft.com/office/drawing/2014/main" id="{033229E3-E645-4ADE-9BE4-0689AF27770C}"/>
              </a:ext>
            </a:extLst>
          </p:cNvPr>
          <p:cNvPicPr>
            <a:picLocks noChangeAspect="1"/>
          </p:cNvPicPr>
          <p:nvPr/>
        </p:nvPicPr>
        <p:blipFill>
          <a:blip r:embed="rId5"/>
          <a:stretch>
            <a:fillRect/>
          </a:stretch>
        </p:blipFill>
        <p:spPr>
          <a:xfrm>
            <a:off x="6160652" y="2014968"/>
            <a:ext cx="6031348" cy="4843032"/>
          </a:xfrm>
          <a:prstGeom prst="rect">
            <a:avLst/>
          </a:prstGeom>
        </p:spPr>
      </p:pic>
      <p:sp>
        <p:nvSpPr>
          <p:cNvPr id="2" name="TextBox 1">
            <a:extLst>
              <a:ext uri="{FF2B5EF4-FFF2-40B4-BE49-F238E27FC236}">
                <a16:creationId xmlns="" xmlns:a16="http://schemas.microsoft.com/office/drawing/2014/main" id="{D4BED039-F310-4CF0-9FDE-7A01E4BEAF36}"/>
              </a:ext>
            </a:extLst>
          </p:cNvPr>
          <p:cNvSpPr txBox="1"/>
          <p:nvPr/>
        </p:nvSpPr>
        <p:spPr>
          <a:xfrm>
            <a:off x="6576290" y="1423459"/>
            <a:ext cx="5546711" cy="646331"/>
          </a:xfrm>
          <a:prstGeom prst="rect">
            <a:avLst/>
          </a:prstGeom>
          <a:noFill/>
        </p:spPr>
        <p:txBody>
          <a:bodyPr wrap="none" rtlCol="0">
            <a:spAutoFit/>
          </a:bodyPr>
          <a:lstStyle/>
          <a:p>
            <a:pPr algn="r" rtl="1"/>
            <a:r>
              <a:rPr lang="fa-IR" dirty="0">
                <a:cs typeface="B Lotus" panose="00000400000000000000" pitchFamily="2" charset="-78"/>
              </a:rPr>
              <a:t>کتاب ها</a:t>
            </a:r>
          </a:p>
          <a:p>
            <a:pPr algn="r" rtl="1"/>
            <a:r>
              <a:rPr lang="fa-IR" dirty="0">
                <a:cs typeface="B Lotus" panose="00000400000000000000" pitchFamily="2" charset="-78"/>
              </a:rPr>
              <a:t>این پایگاه اطلاعات کاملی از کتاب های چاپ شده را در اختیار قرار می دهد.</a:t>
            </a:r>
            <a:endParaRPr lang="en-US" dirty="0">
              <a:cs typeface="B Lotus" panose="00000400000000000000" pitchFamily="2" charset="-78"/>
            </a:endParaRPr>
          </a:p>
        </p:txBody>
      </p:sp>
    </p:spTree>
    <p:extLst>
      <p:ext uri="{BB962C8B-B14F-4D97-AF65-F5344CB8AC3E}">
        <p14:creationId xmlns:p14="http://schemas.microsoft.com/office/powerpoint/2010/main" val="194812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2" name="Rectangle 1">
            <a:extLst>
              <a:ext uri="{FF2B5EF4-FFF2-40B4-BE49-F238E27FC236}">
                <a16:creationId xmlns="" xmlns:a16="http://schemas.microsoft.com/office/drawing/2014/main" id="{A902F8DB-AC16-45E2-8603-8FCCBBAD875C}"/>
              </a:ext>
            </a:extLst>
          </p:cNvPr>
          <p:cNvSpPr/>
          <p:nvPr/>
        </p:nvSpPr>
        <p:spPr>
          <a:xfrm>
            <a:off x="92765" y="1382944"/>
            <a:ext cx="12099235" cy="2677656"/>
          </a:xfrm>
          <a:prstGeom prst="rect">
            <a:avLst/>
          </a:prstGeom>
        </p:spPr>
        <p:txBody>
          <a:bodyPr wrap="square">
            <a:spAutoFit/>
          </a:bodyPr>
          <a:lstStyle/>
          <a:p>
            <a:pPr algn="just" rtl="1"/>
            <a:r>
              <a:rPr lang="fa-IR" altLang="en-US" sz="2400" b="1" dirty="0">
                <a:cs typeface="B Lotus" panose="00000400000000000000" pitchFamily="2" charset="-78"/>
              </a:rPr>
              <a:t>تعریف </a:t>
            </a:r>
            <a:r>
              <a:rPr lang="en-US" altLang="en-US" sz="2400" b="1" dirty="0">
                <a:cs typeface="B Lotus" panose="00000400000000000000" pitchFamily="2" charset="-78"/>
              </a:rPr>
              <a:t>Alert</a:t>
            </a:r>
          </a:p>
          <a:p>
            <a:pPr algn="just" rtl="1"/>
            <a:r>
              <a:rPr lang="fa-IR" altLang="en-US" sz="2400" b="1" dirty="0">
                <a:cs typeface="B Lotus" panose="00000400000000000000" pitchFamily="2" charset="-78"/>
              </a:rPr>
              <a:t>با استفاده از اين قابليت شما مي توانيد جديدترين اطلاعات علمي حوزه و رشته مربوط به خود را از طريق ايميل دريافت کنيد. امروزه اکثر پايگاه هاي اطلاعاتي پيوسته علمي مجهز به اين سيستم مي باشند.</a:t>
            </a:r>
            <a:endParaRPr lang="en-US" altLang="en-US" sz="2400" b="1" dirty="0">
              <a:cs typeface="B Lotus" panose="00000400000000000000" pitchFamily="2" charset="-78"/>
            </a:endParaRPr>
          </a:p>
          <a:p>
            <a:pPr algn="just" rtl="1">
              <a:buFont typeface="Wingdings" panose="05000000000000000000" pitchFamily="2" charset="2"/>
              <a:buChar char="ü"/>
            </a:pPr>
            <a:r>
              <a:rPr lang="fa-IR" altLang="en-US" sz="2400" b="1" dirty="0">
                <a:solidFill>
                  <a:srgbClr val="FF0000"/>
                </a:solidFill>
                <a:cs typeface="B Lotus" panose="00000400000000000000" pitchFamily="2" charset="-78"/>
              </a:rPr>
              <a:t>کاربردهاي </a:t>
            </a:r>
            <a:r>
              <a:rPr lang="en-US" altLang="en-US" sz="2400" b="1" dirty="0">
                <a:solidFill>
                  <a:srgbClr val="FF0000"/>
                </a:solidFill>
                <a:cs typeface="B Lotus" panose="00000400000000000000" pitchFamily="2" charset="-78"/>
              </a:rPr>
              <a:t>Alert</a:t>
            </a:r>
            <a:r>
              <a:rPr lang="fa-IR" altLang="en-US" sz="2400" b="1" dirty="0">
                <a:solidFill>
                  <a:srgbClr val="FF0000"/>
                </a:solidFill>
                <a:cs typeface="B Lotus" panose="00000400000000000000" pitchFamily="2" charset="-78"/>
              </a:rPr>
              <a:t>:</a:t>
            </a:r>
            <a:endParaRPr lang="en-US" altLang="en-US" sz="2400" b="1" dirty="0">
              <a:solidFill>
                <a:srgbClr val="FF0000"/>
              </a:solidFill>
              <a:cs typeface="B Lotus" panose="00000400000000000000" pitchFamily="2" charset="-78"/>
            </a:endParaRPr>
          </a:p>
          <a:p>
            <a:pPr marL="285750" indent="-285750" algn="just" rtl="1">
              <a:buFont typeface="Wingdings" panose="05000000000000000000" pitchFamily="2" charset="2"/>
              <a:buChar char="v"/>
            </a:pPr>
            <a:r>
              <a:rPr lang="fa-IR" altLang="en-US" b="1" dirty="0">
                <a:cs typeface="B Lotus" panose="00000400000000000000" pitchFamily="2" charset="-78"/>
              </a:rPr>
              <a:t>دريافت فهرست مندرجات نشريات قبل از چاپ آنها</a:t>
            </a:r>
            <a:endParaRPr lang="en-US" altLang="en-US" b="1" dirty="0">
              <a:cs typeface="B Lotus" panose="00000400000000000000" pitchFamily="2" charset="-78"/>
            </a:endParaRPr>
          </a:p>
          <a:p>
            <a:pPr marL="285750" indent="-285750" algn="just" rtl="1">
              <a:buFont typeface="Wingdings" panose="05000000000000000000" pitchFamily="2" charset="2"/>
              <a:buChar char="v"/>
            </a:pPr>
            <a:r>
              <a:rPr lang="fa-IR" altLang="en-US" b="1" dirty="0">
                <a:cs typeface="B Lotus" panose="00000400000000000000" pitchFamily="2" charset="-78"/>
              </a:rPr>
              <a:t>دريافت نتايج در ارتباط با موضوع جستجو شده</a:t>
            </a:r>
            <a:endParaRPr lang="en-US" altLang="en-US" b="1" dirty="0">
              <a:cs typeface="B Lotus" panose="00000400000000000000" pitchFamily="2" charset="-78"/>
            </a:endParaRPr>
          </a:p>
          <a:p>
            <a:pPr marL="285750" indent="-285750" algn="just" rtl="1">
              <a:buFont typeface="Wingdings" panose="05000000000000000000" pitchFamily="2" charset="2"/>
              <a:buChar char="v"/>
            </a:pPr>
            <a:r>
              <a:rPr lang="fa-IR" altLang="en-US" b="1" dirty="0">
                <a:cs typeface="B Lotus" panose="00000400000000000000" pitchFamily="2" charset="-78"/>
              </a:rPr>
              <a:t>دريافت ارجاعات به مقاله مورد نظر</a:t>
            </a:r>
            <a:endParaRPr lang="en-US" altLang="en-US" b="1" dirty="0">
              <a:cs typeface="B Lotus" panose="00000400000000000000" pitchFamily="2" charset="-78"/>
            </a:endParaRPr>
          </a:p>
          <a:p>
            <a:pPr algn="just" rtl="1"/>
            <a:r>
              <a:rPr lang="fa-IR" altLang="en-US" b="1" dirty="0">
                <a:solidFill>
                  <a:srgbClr val="FF0000"/>
                </a:solidFill>
                <a:cs typeface="B Lotus" panose="00000400000000000000" pitchFamily="2" charset="-78"/>
              </a:rPr>
              <a:t>نکته</a:t>
            </a:r>
            <a:r>
              <a:rPr lang="fa-IR" altLang="en-US" b="1" dirty="0">
                <a:cs typeface="B Lotus" panose="00000400000000000000" pitchFamily="2" charset="-78"/>
              </a:rPr>
              <a:t>: جهت استفاده از امکانات </a:t>
            </a:r>
            <a:r>
              <a:rPr lang="en-US" altLang="en-US" b="1" dirty="0">
                <a:cs typeface="B Lotus" panose="00000400000000000000" pitchFamily="2" charset="-78"/>
              </a:rPr>
              <a:t>Alert</a:t>
            </a:r>
            <a:r>
              <a:rPr lang="fa-IR" altLang="en-US" b="1" dirty="0">
                <a:cs typeface="B Lotus" panose="00000400000000000000" pitchFamily="2" charset="-78"/>
              </a:rPr>
              <a:t> نياز به عضويت است (عضویت </a:t>
            </a:r>
            <a:r>
              <a:rPr lang="en-US" altLang="en-US" b="1" dirty="0">
                <a:cs typeface="B Lotus" panose="00000400000000000000" pitchFamily="2" charset="-78"/>
              </a:rPr>
              <a:t>Alert</a:t>
            </a:r>
            <a:r>
              <a:rPr lang="fa-IR" altLang="en-US" b="1" dirty="0">
                <a:cs typeface="B Lotus" panose="00000400000000000000" pitchFamily="2" charset="-78"/>
              </a:rPr>
              <a:t> رایگان است).</a:t>
            </a:r>
            <a:endParaRPr lang="en-US" altLang="en-US" b="1" dirty="0">
              <a:cs typeface="B Lotus" panose="00000400000000000000" pitchFamily="2" charset="-78"/>
            </a:endParaRPr>
          </a:p>
        </p:txBody>
      </p:sp>
      <p:sp>
        <p:nvSpPr>
          <p:cNvPr id="9" name="Content Placeholder 2">
            <a:extLst>
              <a:ext uri="{FF2B5EF4-FFF2-40B4-BE49-F238E27FC236}">
                <a16:creationId xmlns="" xmlns:a16="http://schemas.microsoft.com/office/drawing/2014/main" id="{15785A3D-423F-4AA1-9415-6FF143CF29D8}"/>
              </a:ext>
            </a:extLst>
          </p:cNvPr>
          <p:cNvSpPr txBox="1">
            <a:spLocks/>
          </p:cNvSpPr>
          <p:nvPr/>
        </p:nvSpPr>
        <p:spPr>
          <a:xfrm>
            <a:off x="397564" y="4308188"/>
            <a:ext cx="11794435" cy="1739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r>
              <a:rPr lang="fa-IR" altLang="en-US" sz="1800" b="1" dirty="0">
                <a:cs typeface="B Lotus" panose="00000400000000000000" pitchFamily="2" charset="-78"/>
              </a:rPr>
              <a:t>انواع </a:t>
            </a:r>
            <a:r>
              <a:rPr lang="en-US" altLang="en-US" sz="1800" b="1" dirty="0">
                <a:cs typeface="B Lotus" panose="00000400000000000000" pitchFamily="2" charset="-78"/>
              </a:rPr>
              <a:t>Alert</a:t>
            </a:r>
            <a:endParaRPr lang="fa-IR" altLang="en-US" sz="1800" b="1" dirty="0">
              <a:cs typeface="B Lotus" panose="00000400000000000000" pitchFamily="2" charset="-78"/>
            </a:endParaRPr>
          </a:p>
          <a:p>
            <a:pPr algn="just" rtl="1"/>
            <a:r>
              <a:rPr lang="fa-IR" altLang="en-US" sz="1800" b="1" dirty="0">
                <a:cs typeface="B Lotus" panose="00000400000000000000" pitchFamily="2" charset="-78"/>
              </a:rPr>
              <a:t>1- جستجوی يک کليدواژه و ذخيره آن به عنوان </a:t>
            </a:r>
            <a:r>
              <a:rPr lang="en-US" altLang="en-US" sz="1800" b="1" dirty="0">
                <a:cs typeface="B Lotus" panose="00000400000000000000" pitchFamily="2" charset="-78"/>
              </a:rPr>
              <a:t>Alert</a:t>
            </a:r>
            <a:r>
              <a:rPr lang="fa-IR" altLang="en-US" sz="1800" b="1" dirty="0">
                <a:cs typeface="B Lotus" panose="00000400000000000000" pitchFamily="2" charset="-78"/>
              </a:rPr>
              <a:t>؛ در اين حالت مقالات جديد </a:t>
            </a:r>
            <a:r>
              <a:rPr lang="fa-IR" altLang="en-US" sz="1800" b="1" dirty="0">
                <a:solidFill>
                  <a:srgbClr val="FF0000"/>
                </a:solidFill>
                <a:cs typeface="B Lotus" panose="00000400000000000000" pitchFamily="2" charset="-78"/>
              </a:rPr>
              <a:t>مرتبط با کليدواژه </a:t>
            </a:r>
            <a:r>
              <a:rPr lang="fa-IR" altLang="en-US" sz="1800" b="1" dirty="0">
                <a:cs typeface="B Lotus" panose="00000400000000000000" pitchFamily="2" charset="-78"/>
              </a:rPr>
              <a:t>مورد نظر به پست الکترونيکی شما ارسال خواهد </a:t>
            </a:r>
            <a:r>
              <a:rPr lang="fa-IR" altLang="en-US" sz="1800" b="1" dirty="0" smtClean="0">
                <a:cs typeface="B Lotus" panose="00000400000000000000" pitchFamily="2" charset="-78"/>
              </a:rPr>
              <a:t>شد.</a:t>
            </a:r>
            <a:endParaRPr lang="en-US" altLang="en-US" sz="1800" b="1" dirty="0">
              <a:cs typeface="B Lotus" panose="00000400000000000000" pitchFamily="2" charset="-78"/>
            </a:endParaRPr>
          </a:p>
          <a:p>
            <a:pPr algn="just" rtl="1"/>
            <a:r>
              <a:rPr lang="fa-IR" altLang="en-US" sz="1800" b="1" dirty="0">
                <a:cs typeface="B Lotus" panose="00000400000000000000" pitchFamily="2" charset="-78"/>
              </a:rPr>
              <a:t>2- انتخاب يک موضوع به عنوان </a:t>
            </a:r>
            <a:r>
              <a:rPr lang="en-US" altLang="en-US" sz="1800" b="1" dirty="0">
                <a:cs typeface="B Lotus" panose="00000400000000000000" pitchFamily="2" charset="-78"/>
              </a:rPr>
              <a:t>Alert</a:t>
            </a:r>
            <a:r>
              <a:rPr lang="fa-IR" altLang="en-US" sz="1800" b="1" dirty="0">
                <a:cs typeface="B Lotus" panose="00000400000000000000" pitchFamily="2" charset="-78"/>
              </a:rPr>
              <a:t>؛ در اين حالت مقالات جديد </a:t>
            </a:r>
            <a:r>
              <a:rPr lang="fa-IR" altLang="en-US" sz="1800" b="1" dirty="0">
                <a:solidFill>
                  <a:srgbClr val="FF0000"/>
                </a:solidFill>
                <a:cs typeface="B Lotus" panose="00000400000000000000" pitchFamily="2" charset="-78"/>
              </a:rPr>
              <a:t>مرتبط با موضوع </a:t>
            </a:r>
            <a:r>
              <a:rPr lang="fa-IR" altLang="en-US" sz="1800" b="1" dirty="0">
                <a:cs typeface="B Lotus" panose="00000400000000000000" pitchFamily="2" charset="-78"/>
              </a:rPr>
              <a:t>انتخابی به پست الکترونيکی شما ارسال خواهد </a:t>
            </a:r>
            <a:r>
              <a:rPr lang="fa-IR" altLang="en-US" sz="1800" b="1" dirty="0" smtClean="0">
                <a:cs typeface="B Lotus" panose="00000400000000000000" pitchFamily="2" charset="-78"/>
              </a:rPr>
              <a:t>شد.</a:t>
            </a:r>
            <a:endParaRPr lang="fa-IR" altLang="en-US" sz="1800" b="1" dirty="0">
              <a:cs typeface="B Lotus" panose="00000400000000000000" pitchFamily="2" charset="-78"/>
            </a:endParaRPr>
          </a:p>
          <a:p>
            <a:pPr algn="just" rtl="1"/>
            <a:r>
              <a:rPr lang="fa-IR" altLang="en-US" sz="1800" b="1" dirty="0">
                <a:cs typeface="B Lotus" panose="00000400000000000000" pitchFamily="2" charset="-78"/>
              </a:rPr>
              <a:t> 3- انتخاب يک يا چند مجله به عنوان </a:t>
            </a:r>
            <a:r>
              <a:rPr lang="en-US" altLang="en-US" sz="1800" b="1" dirty="0">
                <a:cs typeface="B Lotus" panose="00000400000000000000" pitchFamily="2" charset="-78"/>
              </a:rPr>
              <a:t>Alert</a:t>
            </a:r>
            <a:r>
              <a:rPr lang="fa-IR" altLang="en-US" sz="1800" b="1" dirty="0">
                <a:cs typeface="B Lotus" panose="00000400000000000000" pitchFamily="2" charset="-78"/>
              </a:rPr>
              <a:t>؛ در اين حالت </a:t>
            </a:r>
            <a:r>
              <a:rPr lang="fa-IR" altLang="en-US" sz="1800" b="1" dirty="0">
                <a:solidFill>
                  <a:srgbClr val="FF0000"/>
                </a:solidFill>
                <a:cs typeface="B Lotus" panose="00000400000000000000" pitchFamily="2" charset="-78"/>
              </a:rPr>
              <a:t>فهرست مندرجات شماره جديد مجله </a:t>
            </a:r>
            <a:r>
              <a:rPr lang="fa-IR" altLang="en-US" sz="1800" b="1" dirty="0">
                <a:cs typeface="B Lotus" panose="00000400000000000000" pitchFamily="2" charset="-78"/>
              </a:rPr>
              <a:t>انتخابی، به پست الکترونيکی شما ارسال خواهد </a:t>
            </a:r>
            <a:r>
              <a:rPr lang="fa-IR" altLang="en-US" sz="1800" b="1" dirty="0" smtClean="0">
                <a:cs typeface="B Lotus" panose="00000400000000000000" pitchFamily="2" charset="-78"/>
              </a:rPr>
              <a:t>شد.</a:t>
            </a:r>
            <a:endParaRPr lang="fa-IR" altLang="en-US" sz="1800" b="1" dirty="0">
              <a:cs typeface="B Lotus" panose="00000400000000000000" pitchFamily="2" charset="-78"/>
            </a:endParaRPr>
          </a:p>
        </p:txBody>
      </p:sp>
    </p:spTree>
    <p:extLst>
      <p:ext uri="{BB962C8B-B14F-4D97-AF65-F5344CB8AC3E}">
        <p14:creationId xmlns:p14="http://schemas.microsoft.com/office/powerpoint/2010/main" val="20134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2" name="Picture 1">
            <a:extLst>
              <a:ext uri="{FF2B5EF4-FFF2-40B4-BE49-F238E27FC236}">
                <a16:creationId xmlns="" xmlns:a16="http://schemas.microsoft.com/office/drawing/2014/main" id="{CCCDEFD6-3495-4378-9918-AA032C7214B3}"/>
              </a:ext>
            </a:extLst>
          </p:cNvPr>
          <p:cNvPicPr>
            <a:picLocks noChangeAspect="1"/>
          </p:cNvPicPr>
          <p:nvPr/>
        </p:nvPicPr>
        <p:blipFill rotWithShape="1">
          <a:blip r:embed="rId4"/>
          <a:srcRect b="19406"/>
          <a:stretch/>
        </p:blipFill>
        <p:spPr>
          <a:xfrm>
            <a:off x="0" y="1314512"/>
            <a:ext cx="12192000" cy="5524484"/>
          </a:xfrm>
          <a:prstGeom prst="rect">
            <a:avLst/>
          </a:prstGeom>
        </p:spPr>
      </p:pic>
      <p:pic>
        <p:nvPicPr>
          <p:cNvPr id="9" name="Picture 8">
            <a:extLst>
              <a:ext uri="{FF2B5EF4-FFF2-40B4-BE49-F238E27FC236}">
                <a16:creationId xmlns="" xmlns:a16="http://schemas.microsoft.com/office/drawing/2014/main" id="{85CEC3B2-589B-4EE5-8567-374B341F8EBC}"/>
              </a:ext>
            </a:extLst>
          </p:cNvPr>
          <p:cNvPicPr>
            <a:picLocks noChangeAspect="1"/>
          </p:cNvPicPr>
          <p:nvPr/>
        </p:nvPicPr>
        <p:blipFill>
          <a:blip r:embed="rId5"/>
          <a:stretch>
            <a:fillRect/>
          </a:stretch>
        </p:blipFill>
        <p:spPr>
          <a:xfrm>
            <a:off x="37591" y="4013077"/>
            <a:ext cx="3151401" cy="2844923"/>
          </a:xfrm>
          <a:prstGeom prst="rect">
            <a:avLst/>
          </a:prstGeom>
        </p:spPr>
      </p:pic>
      <p:sp>
        <p:nvSpPr>
          <p:cNvPr id="10" name="Oval 9">
            <a:extLst>
              <a:ext uri="{FF2B5EF4-FFF2-40B4-BE49-F238E27FC236}">
                <a16:creationId xmlns="" xmlns:a16="http://schemas.microsoft.com/office/drawing/2014/main" id="{37CEE262-35BC-439F-AD86-C55E0A12D7C1}"/>
              </a:ext>
            </a:extLst>
          </p:cNvPr>
          <p:cNvSpPr/>
          <p:nvPr/>
        </p:nvSpPr>
        <p:spPr>
          <a:xfrm>
            <a:off x="1430087" y="3253943"/>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 xmlns:a16="http://schemas.microsoft.com/office/drawing/2014/main" id="{1E7C3CA7-885C-4CEB-85C1-AC7831C0F5E1}"/>
              </a:ext>
            </a:extLst>
          </p:cNvPr>
          <p:cNvSpPr/>
          <p:nvPr/>
        </p:nvSpPr>
        <p:spPr>
          <a:xfrm>
            <a:off x="1430087" y="5599395"/>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 xmlns:a16="http://schemas.microsoft.com/office/drawing/2014/main" id="{B318B2D0-37F7-4C6F-9D01-02FE68FFB298}"/>
              </a:ext>
            </a:extLst>
          </p:cNvPr>
          <p:cNvSpPr/>
          <p:nvPr/>
        </p:nvSpPr>
        <p:spPr>
          <a:xfrm>
            <a:off x="1430087" y="485628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 12">
            <a:extLst>
              <a:ext uri="{FF2B5EF4-FFF2-40B4-BE49-F238E27FC236}">
                <a16:creationId xmlns="" xmlns:a16="http://schemas.microsoft.com/office/drawing/2014/main" id="{200B085D-DF6B-4D86-9CBD-623951809C06}"/>
              </a:ext>
            </a:extLst>
          </p:cNvPr>
          <p:cNvSpPr/>
          <p:nvPr/>
        </p:nvSpPr>
        <p:spPr>
          <a:xfrm>
            <a:off x="1430088" y="6329920"/>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TextBox 13">
            <a:extLst>
              <a:ext uri="{FF2B5EF4-FFF2-40B4-BE49-F238E27FC236}">
                <a16:creationId xmlns="" xmlns:a16="http://schemas.microsoft.com/office/drawing/2014/main" id="{F5A573C5-A7AD-4F9E-8DB5-9F0DF672D033}"/>
              </a:ext>
            </a:extLst>
          </p:cNvPr>
          <p:cNvSpPr txBox="1"/>
          <p:nvPr/>
        </p:nvSpPr>
        <p:spPr>
          <a:xfrm>
            <a:off x="8834295" y="1441684"/>
            <a:ext cx="3326296" cy="461665"/>
          </a:xfrm>
          <a:prstGeom prst="rect">
            <a:avLst/>
          </a:prstGeom>
          <a:noFill/>
        </p:spPr>
        <p:txBody>
          <a:bodyPr wrap="square" rtlCol="0">
            <a:spAutoFit/>
          </a:bodyPr>
          <a:lstStyle/>
          <a:p>
            <a:pPr algn="r" rtl="1"/>
            <a:r>
              <a:rPr lang="fa-IR" sz="2400" b="1" dirty="0">
                <a:solidFill>
                  <a:srgbClr val="00B050"/>
                </a:solidFill>
                <a:cs typeface="B Lotus" panose="00000400000000000000" pitchFamily="2" charset="-78"/>
              </a:rPr>
              <a:t>نحوه اضافه کردن </a:t>
            </a:r>
            <a:r>
              <a:rPr lang="en-US" sz="2400" b="1" dirty="0">
                <a:solidFill>
                  <a:srgbClr val="00B050"/>
                </a:solidFill>
                <a:cs typeface="B Lotus" panose="00000400000000000000" pitchFamily="2" charset="-78"/>
              </a:rPr>
              <a:t>Alert</a:t>
            </a:r>
          </a:p>
        </p:txBody>
      </p:sp>
    </p:spTree>
    <p:extLst>
      <p:ext uri="{BB962C8B-B14F-4D97-AF65-F5344CB8AC3E}">
        <p14:creationId xmlns:p14="http://schemas.microsoft.com/office/powerpoint/2010/main" val="388685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2" name="TextBox 1"/>
            <p:cNvSpPr txBox="1"/>
            <p:nvPr/>
          </p:nvSpPr>
          <p:spPr>
            <a:xfrm>
              <a:off x="1738369" y="2160656"/>
              <a:ext cx="8715262" cy="2169825"/>
            </a:xfrm>
            <a:prstGeom prst="rect">
              <a:avLst/>
            </a:prstGeom>
            <a:noFill/>
          </p:spPr>
          <p:txBody>
            <a:bodyPr wrap="square" rtlCol="0">
              <a:spAutoFit/>
            </a:bodyPr>
            <a:lstStyle/>
            <a:p>
              <a:pPr algn="ctr" rtl="1">
                <a:lnSpc>
                  <a:spcPct val="150000"/>
                </a:lnSpc>
              </a:pPr>
              <a:r>
                <a:rPr lang="fa-IR" sz="5400" b="1" dirty="0">
                  <a:solidFill>
                    <a:srgbClr val="F68F54"/>
                  </a:solidFill>
                  <a:cs typeface="B Titr" panose="00000700000000000000" pitchFamily="2" charset="-78"/>
                </a:rPr>
                <a:t>آشنایی با پایگاه‌اطلاعاتی استنادی </a:t>
              </a:r>
              <a:endParaRPr lang="en-US" sz="5400" b="1" dirty="0">
                <a:solidFill>
                  <a:srgbClr val="F68F54"/>
                </a:solidFill>
                <a:cs typeface="B Titr" panose="00000700000000000000" pitchFamily="2" charset="-78"/>
              </a:endParaRPr>
            </a:p>
            <a:p>
              <a:pPr algn="ctr" rtl="1"/>
              <a:r>
                <a:rPr lang="en-US" sz="5400" b="1" dirty="0">
                  <a:solidFill>
                    <a:srgbClr val="F68F54"/>
                  </a:solidFill>
                  <a:cs typeface="B Titr" panose="00000700000000000000" pitchFamily="2" charset="-78"/>
                </a:rPr>
                <a:t> </a:t>
              </a:r>
              <a:r>
                <a:rPr lang="en-US" sz="5400" b="1" dirty="0">
                  <a:solidFill>
                    <a:srgbClr val="F68F54"/>
                  </a:solidFill>
                  <a:latin typeface="Times New Roman" panose="02020603050405020304" pitchFamily="18" charset="0"/>
                  <a:cs typeface="Times New Roman" panose="02020603050405020304" pitchFamily="18" charset="0"/>
                </a:rPr>
                <a:t>Science Direct</a:t>
              </a:r>
            </a:p>
          </p:txBody>
        </p:sp>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r" rtl="1"/>
              <a:r>
                <a:rPr lang="fa-IR" sz="1100" b="1" dirty="0">
                  <a:solidFill>
                    <a:schemeClr val="bg1"/>
                  </a:solidFill>
                  <a:cs typeface="B Titr" panose="00000700000000000000" pitchFamily="2" charset="-78"/>
                </a:rPr>
                <a:t>                         سامانه منبع یاب</a:t>
              </a:r>
              <a:endParaRPr lang="en-US" sz="1100" b="1" dirty="0">
                <a:solidFill>
                  <a:schemeClr val="bg1"/>
                </a:solidFill>
                <a:cs typeface="B Titr" panose="00000700000000000000" pitchFamily="2" charset="-78"/>
              </a:endParaRP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12509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895" y="102025"/>
              <a:ext cx="777603" cy="578086"/>
            </a:xfrm>
            <a:prstGeom prst="rect">
              <a:avLst/>
            </a:prstGeom>
          </p:spPr>
        </p:pic>
        <p:sp>
          <p:nvSpPr>
            <p:cNvPr id="4" name="TextBox 3"/>
            <p:cNvSpPr txBox="1"/>
            <p:nvPr/>
          </p:nvSpPr>
          <p:spPr>
            <a:xfrm>
              <a:off x="5477080" y="6106054"/>
              <a:ext cx="1274644" cy="307777"/>
            </a:xfrm>
            <a:prstGeom prst="rect">
              <a:avLst/>
            </a:prstGeom>
            <a:noFill/>
          </p:spPr>
          <p:txBody>
            <a:bodyPr wrap="none" rtlCol="0">
              <a:spAutoFit/>
            </a:bodyPr>
            <a:lstStyle/>
            <a:p>
              <a:r>
                <a:rPr lang="en-US" sz="1400" b="1" dirty="0">
                  <a:solidFill>
                    <a:srgbClr val="F68F54"/>
                  </a:solidFill>
                  <a:latin typeface="Times New Roman" panose="02020603050405020304" pitchFamily="18" charset="0"/>
                  <a:cs typeface="Times New Roman" panose="02020603050405020304" pitchFamily="18" charset="0"/>
                </a:rPr>
                <a:t>Science Direct</a:t>
              </a:r>
            </a:p>
          </p:txBody>
        </p:sp>
      </p:grpSp>
    </p:spTree>
    <p:extLst>
      <p:ext uri="{BB962C8B-B14F-4D97-AF65-F5344CB8AC3E}">
        <p14:creationId xmlns:p14="http://schemas.microsoft.com/office/powerpoint/2010/main" val="325379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31121B37-ED24-4B25-96D3-4341DF2E646F}"/>
              </a:ext>
            </a:extLst>
          </p:cNvPr>
          <p:cNvPicPr>
            <a:picLocks noChangeAspect="1"/>
          </p:cNvPicPr>
          <p:nvPr/>
        </p:nvPicPr>
        <p:blipFill>
          <a:blip r:embed="rId4"/>
          <a:stretch>
            <a:fillRect/>
          </a:stretch>
        </p:blipFill>
        <p:spPr>
          <a:xfrm>
            <a:off x="0" y="1360223"/>
            <a:ext cx="9144000" cy="3950263"/>
          </a:xfrm>
          <a:prstGeom prst="rect">
            <a:avLst/>
          </a:prstGeom>
        </p:spPr>
      </p:pic>
      <p:pic>
        <p:nvPicPr>
          <p:cNvPr id="11" name="Picture 10">
            <a:extLst>
              <a:ext uri="{FF2B5EF4-FFF2-40B4-BE49-F238E27FC236}">
                <a16:creationId xmlns="" xmlns:a16="http://schemas.microsoft.com/office/drawing/2014/main" id="{E2658B10-FCCE-4A3B-8512-5C7471E2D104}"/>
              </a:ext>
            </a:extLst>
          </p:cNvPr>
          <p:cNvPicPr>
            <a:picLocks noChangeAspect="1"/>
          </p:cNvPicPr>
          <p:nvPr/>
        </p:nvPicPr>
        <p:blipFill>
          <a:blip r:embed="rId5"/>
          <a:stretch>
            <a:fillRect/>
          </a:stretch>
        </p:blipFill>
        <p:spPr>
          <a:xfrm>
            <a:off x="0" y="2720446"/>
            <a:ext cx="3573653" cy="3507533"/>
          </a:xfrm>
          <a:prstGeom prst="rect">
            <a:avLst/>
          </a:prstGeom>
        </p:spPr>
      </p:pic>
      <p:sp>
        <p:nvSpPr>
          <p:cNvPr id="12" name="TextBox 11">
            <a:extLst>
              <a:ext uri="{FF2B5EF4-FFF2-40B4-BE49-F238E27FC236}">
                <a16:creationId xmlns="" xmlns:a16="http://schemas.microsoft.com/office/drawing/2014/main" id="{F28CCF98-D718-4D92-82CA-483665599DA7}"/>
              </a:ext>
            </a:extLst>
          </p:cNvPr>
          <p:cNvSpPr txBox="1"/>
          <p:nvPr/>
        </p:nvSpPr>
        <p:spPr>
          <a:xfrm>
            <a:off x="7574395" y="1686391"/>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 xmlns:a16="http://schemas.microsoft.com/office/drawing/2014/main" id="{4EB2973C-5F1B-46D3-A5B5-BAD33CD243FA}"/>
              </a:ext>
            </a:extLst>
          </p:cNvPr>
          <p:cNvSpPr txBox="1"/>
          <p:nvPr/>
        </p:nvSpPr>
        <p:spPr>
          <a:xfrm>
            <a:off x="884880" y="3231175"/>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2</a:t>
            </a:r>
          </a:p>
        </p:txBody>
      </p:sp>
      <p:sp>
        <p:nvSpPr>
          <p:cNvPr id="14" name="TextBox 13">
            <a:extLst>
              <a:ext uri="{FF2B5EF4-FFF2-40B4-BE49-F238E27FC236}">
                <a16:creationId xmlns="" xmlns:a16="http://schemas.microsoft.com/office/drawing/2014/main" id="{FDA0546B-042C-4435-B74D-60BB1C32C107}"/>
              </a:ext>
            </a:extLst>
          </p:cNvPr>
          <p:cNvSpPr txBox="1"/>
          <p:nvPr/>
        </p:nvSpPr>
        <p:spPr>
          <a:xfrm>
            <a:off x="2667741" y="3231175"/>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3</a:t>
            </a:r>
          </a:p>
        </p:txBody>
      </p:sp>
      <p:sp>
        <p:nvSpPr>
          <p:cNvPr id="15" name="TextBox 14">
            <a:extLst>
              <a:ext uri="{FF2B5EF4-FFF2-40B4-BE49-F238E27FC236}">
                <a16:creationId xmlns="" xmlns:a16="http://schemas.microsoft.com/office/drawing/2014/main" id="{47A473EB-3F2B-4431-92E1-8AC613B47765}"/>
              </a:ext>
            </a:extLst>
          </p:cNvPr>
          <p:cNvSpPr txBox="1"/>
          <p:nvPr/>
        </p:nvSpPr>
        <p:spPr>
          <a:xfrm>
            <a:off x="884220" y="3772952"/>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4</a:t>
            </a:r>
          </a:p>
        </p:txBody>
      </p:sp>
      <p:sp>
        <p:nvSpPr>
          <p:cNvPr id="16" name="TextBox 15">
            <a:extLst>
              <a:ext uri="{FF2B5EF4-FFF2-40B4-BE49-F238E27FC236}">
                <a16:creationId xmlns="" xmlns:a16="http://schemas.microsoft.com/office/drawing/2014/main" id="{BE519679-7E2F-46D4-B374-44DDAFF9C2C9}"/>
              </a:ext>
            </a:extLst>
          </p:cNvPr>
          <p:cNvSpPr txBox="1"/>
          <p:nvPr/>
        </p:nvSpPr>
        <p:spPr>
          <a:xfrm>
            <a:off x="884220" y="4314729"/>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5</a:t>
            </a:r>
          </a:p>
        </p:txBody>
      </p:sp>
      <p:sp>
        <p:nvSpPr>
          <p:cNvPr id="17" name="TextBox 16">
            <a:extLst>
              <a:ext uri="{FF2B5EF4-FFF2-40B4-BE49-F238E27FC236}">
                <a16:creationId xmlns="" xmlns:a16="http://schemas.microsoft.com/office/drawing/2014/main" id="{93E1A6C9-0DBA-4168-910F-3245AA4395A0}"/>
              </a:ext>
            </a:extLst>
          </p:cNvPr>
          <p:cNvSpPr txBox="1"/>
          <p:nvPr/>
        </p:nvSpPr>
        <p:spPr>
          <a:xfrm>
            <a:off x="2056183" y="5433374"/>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6</a:t>
            </a:r>
          </a:p>
        </p:txBody>
      </p:sp>
      <p:sp>
        <p:nvSpPr>
          <p:cNvPr id="18" name="Title 1">
            <a:extLst>
              <a:ext uri="{FF2B5EF4-FFF2-40B4-BE49-F238E27FC236}">
                <a16:creationId xmlns="" xmlns:a16="http://schemas.microsoft.com/office/drawing/2014/main" id="{55568296-B01D-4DCC-97DE-EB18B88D76C5}"/>
              </a:ext>
            </a:extLst>
          </p:cNvPr>
          <p:cNvSpPr txBox="1">
            <a:spLocks/>
          </p:cNvSpPr>
          <p:nvPr/>
        </p:nvSpPr>
        <p:spPr>
          <a:xfrm>
            <a:off x="8454887" y="1052611"/>
            <a:ext cx="3935896" cy="18114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endParaRPr lang="en-US" sz="2500" dirty="0">
              <a:latin typeface="Times New Roman" panose="02020603050405020304" pitchFamily="18" charset="0"/>
              <a:cs typeface="B Nazanin" panose="00000400000000000000" pitchFamily="2" charset="-78"/>
            </a:endParaRPr>
          </a:p>
        </p:txBody>
      </p:sp>
      <p:sp>
        <p:nvSpPr>
          <p:cNvPr id="2" name="Rectangle 1">
            <a:extLst>
              <a:ext uri="{FF2B5EF4-FFF2-40B4-BE49-F238E27FC236}">
                <a16:creationId xmlns="" xmlns:a16="http://schemas.microsoft.com/office/drawing/2014/main" id="{81EFB59D-8F67-4171-856C-9DA9081BF32E}"/>
              </a:ext>
            </a:extLst>
          </p:cNvPr>
          <p:cNvSpPr/>
          <p:nvPr/>
        </p:nvSpPr>
        <p:spPr>
          <a:xfrm>
            <a:off x="9059253" y="1379163"/>
            <a:ext cx="3148116" cy="1598515"/>
          </a:xfrm>
          <a:prstGeom prst="rect">
            <a:avLst/>
          </a:prstGeom>
        </p:spPr>
        <p:txBody>
          <a:bodyPr wrap="square">
            <a:spAutoFit/>
          </a:bodyPr>
          <a:lstStyle/>
          <a:p>
            <a:pPr algn="r" rtl="1">
              <a:lnSpc>
                <a:spcPct val="107000"/>
              </a:lnSpc>
              <a:spcAft>
                <a:spcPts val="800"/>
              </a:spcAft>
            </a:pPr>
            <a:r>
              <a:rPr lang="ar-SA" sz="2000" b="1" dirty="0">
                <a:latin typeface="Calibri" panose="020F0502020204030204" pitchFamily="34" charset="0"/>
                <a:ea typeface="Calibri" panose="020F0502020204030204" pitchFamily="34" charset="0"/>
                <a:cs typeface="+mj-cs"/>
              </a:rPr>
              <a:t>ثبت نام در پایگاه</a:t>
            </a:r>
            <a:r>
              <a:rPr lang="fa-IR" sz="2000" b="1" dirty="0">
                <a:latin typeface="Calibri" panose="020F0502020204030204" pitchFamily="34" charset="0"/>
                <a:ea typeface="Calibri" panose="020F0502020204030204" pitchFamily="34" charset="0"/>
                <a:cs typeface="+mj-cs"/>
              </a:rPr>
              <a:t> </a:t>
            </a:r>
            <a:r>
              <a:rPr lang="en-US" sz="2000" b="1" dirty="0">
                <a:latin typeface="Calibri" panose="020F0502020204030204" pitchFamily="34" charset="0"/>
                <a:ea typeface="Calibri" panose="020F0502020204030204" pitchFamily="34" charset="0"/>
                <a:cs typeface="+mj-cs"/>
              </a:rPr>
              <a:t>Science direct</a:t>
            </a:r>
            <a:r>
              <a:rPr lang="fa-IR" sz="2000" b="1" dirty="0">
                <a:latin typeface="Calibri" panose="020F0502020204030204" pitchFamily="34" charset="0"/>
                <a:ea typeface="Calibri" panose="020F0502020204030204" pitchFamily="34" charset="0"/>
                <a:cs typeface="+mj-cs"/>
              </a:rPr>
              <a:t> </a:t>
            </a:r>
            <a:endParaRPr lang="fa-IR" sz="2000" b="1" dirty="0">
              <a:latin typeface="Arial" panose="020B0604020202020204" pitchFamily="34" charset="0"/>
              <a:ea typeface="Calibri" panose="020F0502020204030204" pitchFamily="34" charset="0"/>
              <a:cs typeface="+mj-cs"/>
            </a:endParaRPr>
          </a:p>
          <a:p>
            <a:pPr algn="r" rtl="1">
              <a:lnSpc>
                <a:spcPct val="107000"/>
              </a:lnSpc>
              <a:spcAft>
                <a:spcPts val="800"/>
              </a:spcAft>
            </a:pPr>
            <a:r>
              <a:rPr lang="ar-SA" sz="2000" b="1" dirty="0">
                <a:latin typeface="Calibri" panose="020F0502020204030204" pitchFamily="34" charset="0"/>
                <a:ea typeface="Calibri" panose="020F0502020204030204" pitchFamily="34" charset="0"/>
                <a:cs typeface="+mj-cs"/>
              </a:rPr>
              <a:t>برای استفاده از امکانات </a:t>
            </a:r>
            <a:r>
              <a:rPr lang="en-US" sz="2000" b="1" dirty="0">
                <a:latin typeface="Calibri" panose="020F0502020204030204" pitchFamily="34" charset="0"/>
                <a:ea typeface="Calibri" panose="020F0502020204030204" pitchFamily="34" charset="0"/>
                <a:cs typeface="+mj-cs"/>
              </a:rPr>
              <a:t>Alert</a:t>
            </a:r>
            <a:endParaRPr lang="fa-IR" sz="2000" b="1" dirty="0">
              <a:latin typeface="Calibri" panose="020F0502020204030204" pitchFamily="34" charset="0"/>
              <a:ea typeface="Calibri" panose="020F0502020204030204" pitchFamily="34" charset="0"/>
              <a:cs typeface="+mj-cs"/>
            </a:endParaRPr>
          </a:p>
          <a:p>
            <a:pPr algn="r" rtl="1">
              <a:lnSpc>
                <a:spcPct val="107000"/>
              </a:lnSpc>
              <a:spcAft>
                <a:spcPts val="800"/>
              </a:spcAft>
            </a:pPr>
            <a:r>
              <a:rPr lang="fa-IR" sz="2000" b="1" dirty="0">
                <a:latin typeface="Calibri" panose="020F0502020204030204" pitchFamily="34" charset="0"/>
                <a:ea typeface="Calibri" panose="020F0502020204030204" pitchFamily="34" charset="0"/>
                <a:cs typeface="+mj-cs"/>
              </a:rPr>
              <a:t>اگر قبلا ثبت نام کرده اید از قسمت </a:t>
            </a:r>
            <a:r>
              <a:rPr lang="en-US" sz="2000" b="1" dirty="0">
                <a:latin typeface="Calibri" panose="020F0502020204030204" pitchFamily="34" charset="0"/>
                <a:ea typeface="Calibri" panose="020F0502020204030204" pitchFamily="34" charset="0"/>
                <a:cs typeface="+mj-cs"/>
              </a:rPr>
              <a:t>Sing in</a:t>
            </a:r>
            <a:r>
              <a:rPr lang="fa-IR" sz="2000" b="1" dirty="0">
                <a:latin typeface="Calibri" panose="020F0502020204030204" pitchFamily="34" charset="0"/>
                <a:ea typeface="Calibri" panose="020F0502020204030204" pitchFamily="34" charset="0"/>
                <a:cs typeface="+mj-cs"/>
              </a:rPr>
              <a:t> وارد اکانت خود شوید.</a:t>
            </a:r>
            <a:endParaRPr lang="en-US" sz="2000" b="1" dirty="0">
              <a:latin typeface="Calibri" panose="020F0502020204030204" pitchFamily="34" charset="0"/>
              <a:ea typeface="Calibri" panose="020F0502020204030204" pitchFamily="34" charset="0"/>
              <a:cs typeface="+mj-cs"/>
            </a:endParaRPr>
          </a:p>
        </p:txBody>
      </p:sp>
      <p:pic>
        <p:nvPicPr>
          <p:cNvPr id="10" name="Picture 9">
            <a:extLst>
              <a:ext uri="{FF2B5EF4-FFF2-40B4-BE49-F238E27FC236}">
                <a16:creationId xmlns="" xmlns:a16="http://schemas.microsoft.com/office/drawing/2014/main" id="{7DF2DFDB-9355-4E98-BBA3-9250CDABD083}"/>
              </a:ext>
            </a:extLst>
          </p:cNvPr>
          <p:cNvPicPr>
            <a:picLocks noChangeAspect="1"/>
          </p:cNvPicPr>
          <p:nvPr/>
        </p:nvPicPr>
        <p:blipFill>
          <a:blip r:embed="rId6"/>
          <a:stretch>
            <a:fillRect/>
          </a:stretch>
        </p:blipFill>
        <p:spPr>
          <a:xfrm>
            <a:off x="4665302" y="2778199"/>
            <a:ext cx="4534248" cy="2839899"/>
          </a:xfrm>
          <a:prstGeom prst="rect">
            <a:avLst/>
          </a:prstGeom>
        </p:spPr>
      </p:pic>
      <p:cxnSp>
        <p:nvCxnSpPr>
          <p:cNvPr id="20" name="Connector: Elbow 19">
            <a:extLst>
              <a:ext uri="{FF2B5EF4-FFF2-40B4-BE49-F238E27FC236}">
                <a16:creationId xmlns="" xmlns:a16="http://schemas.microsoft.com/office/drawing/2014/main" id="{65A1F9E8-E733-4C9B-99ED-26A5DF21259F}"/>
              </a:ext>
            </a:extLst>
          </p:cNvPr>
          <p:cNvCxnSpPr>
            <a:cxnSpLocks/>
          </p:cNvCxnSpPr>
          <p:nvPr/>
        </p:nvCxnSpPr>
        <p:spPr>
          <a:xfrm rot="5400000">
            <a:off x="7928230" y="2097774"/>
            <a:ext cx="1091807" cy="291547"/>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ounded Rectangular Callout 7">
            <a:extLst>
              <a:ext uri="{FF2B5EF4-FFF2-40B4-BE49-F238E27FC236}">
                <a16:creationId xmlns="" xmlns:a16="http://schemas.microsoft.com/office/drawing/2014/main" id="{F1116891-21CD-4EB5-BBF3-7D67FB545B80}"/>
              </a:ext>
            </a:extLst>
          </p:cNvPr>
          <p:cNvSpPr/>
          <p:nvPr/>
        </p:nvSpPr>
        <p:spPr>
          <a:xfrm>
            <a:off x="7075406" y="4368394"/>
            <a:ext cx="1880270" cy="669024"/>
          </a:xfrm>
          <a:prstGeom prst="wedgeRoundRectCallout">
            <a:avLst>
              <a:gd name="adj1" fmla="val -57150"/>
              <a:gd name="adj2" fmla="val -105627"/>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500" b="1" dirty="0">
                <a:solidFill>
                  <a:schemeClr val="accent2">
                    <a:lumMod val="50000"/>
                  </a:schemeClr>
                </a:solidFill>
                <a:cs typeface="B Nazanin" pitchFamily="2" charset="-78"/>
              </a:rPr>
              <a:t>در صورتی که قبلاً عضو شديد نام کاربری و رمز عبور خود را وارد کنيد</a:t>
            </a:r>
          </a:p>
        </p:txBody>
      </p:sp>
      <p:sp>
        <p:nvSpPr>
          <p:cNvPr id="45" name="Rounded Rectangular Callout 7">
            <a:extLst>
              <a:ext uri="{FF2B5EF4-FFF2-40B4-BE49-F238E27FC236}">
                <a16:creationId xmlns="" xmlns:a16="http://schemas.microsoft.com/office/drawing/2014/main" id="{E9691CB0-EE74-4C9A-BE77-519D25D7FCB1}"/>
              </a:ext>
            </a:extLst>
          </p:cNvPr>
          <p:cNvSpPr/>
          <p:nvPr/>
        </p:nvSpPr>
        <p:spPr>
          <a:xfrm>
            <a:off x="82133" y="1052611"/>
            <a:ext cx="2223745" cy="924691"/>
          </a:xfrm>
          <a:prstGeom prst="wedgeRoundRectCallout">
            <a:avLst>
              <a:gd name="adj1" fmla="val 12534"/>
              <a:gd name="adj2" fmla="val 19548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500" b="1" dirty="0">
                <a:solidFill>
                  <a:schemeClr val="accent2">
                    <a:lumMod val="50000"/>
                  </a:schemeClr>
                </a:solidFill>
                <a:cs typeface="B Nazanin" pitchFamily="2" charset="-78"/>
              </a:rPr>
              <a:t>برای عضويت در سيستم </a:t>
            </a:r>
            <a:r>
              <a:rPr lang="en-US" sz="1500" b="1" dirty="0">
                <a:solidFill>
                  <a:schemeClr val="accent2">
                    <a:lumMod val="50000"/>
                  </a:schemeClr>
                </a:solidFill>
                <a:cs typeface="B Nazanin" pitchFamily="2" charset="-78"/>
              </a:rPr>
              <a:t>Alert</a:t>
            </a:r>
            <a:r>
              <a:rPr lang="fa-IR" sz="1500" b="1" dirty="0">
                <a:solidFill>
                  <a:schemeClr val="accent2">
                    <a:lumMod val="50000"/>
                  </a:schemeClr>
                </a:solidFill>
                <a:cs typeface="B Nazanin" pitchFamily="2" charset="-78"/>
              </a:rPr>
              <a:t> روی پيوند </a:t>
            </a:r>
            <a:r>
              <a:rPr lang="en-US" sz="1500" b="1" dirty="0">
                <a:solidFill>
                  <a:schemeClr val="accent2">
                    <a:lumMod val="50000"/>
                  </a:schemeClr>
                </a:solidFill>
                <a:cs typeface="B Nazanin" pitchFamily="2" charset="-78"/>
              </a:rPr>
              <a:t>Register Now</a:t>
            </a:r>
            <a:r>
              <a:rPr lang="fa-IR" sz="1500" b="1" dirty="0">
                <a:solidFill>
                  <a:schemeClr val="accent2">
                    <a:lumMod val="50000"/>
                  </a:schemeClr>
                </a:solidFill>
                <a:cs typeface="B Nazanin" pitchFamily="2" charset="-78"/>
              </a:rPr>
              <a:t> کليک نماييد و فرم عضويت را تکميل کنيد </a:t>
            </a:r>
          </a:p>
        </p:txBody>
      </p:sp>
    </p:spTree>
    <p:extLst>
      <p:ext uri="{BB962C8B-B14F-4D97-AF65-F5344CB8AC3E}">
        <p14:creationId xmlns:p14="http://schemas.microsoft.com/office/powerpoint/2010/main" val="192825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2000"/>
                                        <p:tgtEl>
                                          <p:spTgt spid="4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ox(in)">
                                      <p:cBhvr>
                                        <p:cTn id="1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0" name="TextBox 9"/>
          <p:cNvSpPr txBox="1"/>
          <p:nvPr/>
        </p:nvSpPr>
        <p:spPr>
          <a:xfrm>
            <a:off x="0" y="1263303"/>
            <a:ext cx="12047861" cy="523220"/>
          </a:xfrm>
          <a:prstGeom prst="rect">
            <a:avLst/>
          </a:prstGeom>
          <a:noFill/>
        </p:spPr>
        <p:txBody>
          <a:bodyPr wrap="square" rtlCol="0">
            <a:spAutoFit/>
          </a:bodyPr>
          <a:lstStyle/>
          <a:p>
            <a:pPr algn="r" rtl="1"/>
            <a:r>
              <a:rPr lang="fa-IR" sz="2800" b="1" dirty="0">
                <a:solidFill>
                  <a:srgbClr val="FF0000"/>
                </a:solidFill>
                <a:cs typeface="B Lotus" panose="00000400000000000000" pitchFamily="2" charset="-78"/>
              </a:rPr>
              <a:t>مدیریت بخش </a:t>
            </a:r>
            <a:r>
              <a:rPr lang="en-US" sz="2800" b="1" dirty="0">
                <a:solidFill>
                  <a:srgbClr val="FF0000"/>
                </a:solidFill>
                <a:cs typeface="B Lotus" panose="00000400000000000000" pitchFamily="2" charset="-78"/>
              </a:rPr>
              <a:t>Alerts</a:t>
            </a:r>
            <a:endParaRPr lang="en-US" sz="2800" b="1" dirty="0">
              <a:solidFill>
                <a:srgbClr val="FF0000"/>
              </a:solidFill>
              <a:latin typeface="Times New Roman" panose="02020603050405020304" pitchFamily="18" charset="0"/>
              <a:cs typeface="B Lotus" panose="00000400000000000000" pitchFamily="2" charset="-78"/>
            </a:endParaRPr>
          </a:p>
        </p:txBody>
      </p:sp>
      <p:pic>
        <p:nvPicPr>
          <p:cNvPr id="2" name="Picture 1">
            <a:extLst>
              <a:ext uri="{FF2B5EF4-FFF2-40B4-BE49-F238E27FC236}">
                <a16:creationId xmlns="" xmlns:a16="http://schemas.microsoft.com/office/drawing/2014/main" id="{4EEDB833-5907-40B7-BA5E-C3B362D8E448}"/>
              </a:ext>
            </a:extLst>
          </p:cNvPr>
          <p:cNvPicPr>
            <a:picLocks noChangeAspect="1"/>
          </p:cNvPicPr>
          <p:nvPr/>
        </p:nvPicPr>
        <p:blipFill rotWithShape="1">
          <a:blip r:embed="rId4"/>
          <a:srcRect t="14282" r="2065" b="14185"/>
          <a:stretch/>
        </p:blipFill>
        <p:spPr>
          <a:xfrm>
            <a:off x="0" y="1851297"/>
            <a:ext cx="12192000" cy="5006703"/>
          </a:xfrm>
          <a:prstGeom prst="rect">
            <a:avLst/>
          </a:prstGeom>
        </p:spPr>
      </p:pic>
      <p:sp>
        <p:nvSpPr>
          <p:cNvPr id="11" name="Oval 10">
            <a:extLst>
              <a:ext uri="{FF2B5EF4-FFF2-40B4-BE49-F238E27FC236}">
                <a16:creationId xmlns="" xmlns:a16="http://schemas.microsoft.com/office/drawing/2014/main" id="{3D4457B9-81F6-4F2D-8870-ADA5310E8CA4}"/>
              </a:ext>
            </a:extLst>
          </p:cNvPr>
          <p:cNvSpPr/>
          <p:nvPr/>
        </p:nvSpPr>
        <p:spPr>
          <a:xfrm>
            <a:off x="9145454" y="369497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 xmlns:a16="http://schemas.microsoft.com/office/drawing/2014/main" id="{BEA0F24E-8CA7-4D3A-861D-369F6594B603}"/>
              </a:ext>
            </a:extLst>
          </p:cNvPr>
          <p:cNvSpPr/>
          <p:nvPr/>
        </p:nvSpPr>
        <p:spPr>
          <a:xfrm>
            <a:off x="8473618" y="1899531"/>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Right Arrow Callout 6">
            <a:extLst>
              <a:ext uri="{FF2B5EF4-FFF2-40B4-BE49-F238E27FC236}">
                <a16:creationId xmlns="" xmlns:a16="http://schemas.microsoft.com/office/drawing/2014/main" id="{28BA9065-1A8A-4B31-9BE8-433FFE95946B}"/>
              </a:ext>
            </a:extLst>
          </p:cNvPr>
          <p:cNvSpPr/>
          <p:nvPr/>
        </p:nvSpPr>
        <p:spPr>
          <a:xfrm>
            <a:off x="2398643" y="3400300"/>
            <a:ext cx="5410218" cy="1285875"/>
          </a:xfrm>
          <a:prstGeom prst="rightArrowCallout">
            <a:avLst>
              <a:gd name="adj1" fmla="val 25000"/>
              <a:gd name="adj2" fmla="val 25000"/>
              <a:gd name="adj3" fmla="val 41057"/>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2000" b="1" dirty="0">
                <a:solidFill>
                  <a:schemeClr val="accent3">
                    <a:lumMod val="50000"/>
                  </a:schemeClr>
                </a:solidFill>
                <a:cs typeface="B Mitra" pitchFamily="2" charset="-78"/>
              </a:rPr>
              <a:t>برای مدیریت </a:t>
            </a:r>
            <a:r>
              <a:rPr lang="en-US" sz="2000" b="1" dirty="0">
                <a:solidFill>
                  <a:schemeClr val="accent3">
                    <a:lumMod val="50000"/>
                  </a:schemeClr>
                </a:solidFill>
                <a:cs typeface="B Mitra" pitchFamily="2" charset="-78"/>
              </a:rPr>
              <a:t>Alerts</a:t>
            </a:r>
            <a:r>
              <a:rPr lang="fa-IR" sz="2000" b="1" dirty="0">
                <a:solidFill>
                  <a:schemeClr val="accent3">
                    <a:lumMod val="50000"/>
                  </a:schemeClr>
                </a:solidFill>
                <a:cs typeface="B Mitra" pitchFamily="2" charset="-78"/>
              </a:rPr>
              <a:t> از پنل کاربری خود بخش </a:t>
            </a:r>
            <a:r>
              <a:rPr lang="en-US" sz="2000" b="1" dirty="0">
                <a:solidFill>
                  <a:schemeClr val="accent3">
                    <a:lumMod val="50000"/>
                  </a:schemeClr>
                </a:solidFill>
                <a:cs typeface="B Mitra" pitchFamily="2" charset="-78"/>
              </a:rPr>
              <a:t>Manage alerts</a:t>
            </a:r>
            <a:r>
              <a:rPr lang="fa-IR" sz="2000" b="1" dirty="0">
                <a:solidFill>
                  <a:schemeClr val="accent3">
                    <a:lumMod val="50000"/>
                  </a:schemeClr>
                </a:solidFill>
                <a:cs typeface="B Mitra" pitchFamily="2" charset="-78"/>
              </a:rPr>
              <a:t> رو انتخاب کنید</a:t>
            </a:r>
          </a:p>
        </p:txBody>
      </p:sp>
    </p:spTree>
    <p:extLst>
      <p:ext uri="{BB962C8B-B14F-4D97-AF65-F5344CB8AC3E}">
        <p14:creationId xmlns:p14="http://schemas.microsoft.com/office/powerpoint/2010/main" val="37242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11" name="Picture 10">
            <a:extLst>
              <a:ext uri="{FF2B5EF4-FFF2-40B4-BE49-F238E27FC236}">
                <a16:creationId xmlns="" xmlns:a16="http://schemas.microsoft.com/office/drawing/2014/main" id="{96FFB651-8370-4181-9724-853AA005ACBD}"/>
              </a:ext>
            </a:extLst>
          </p:cNvPr>
          <p:cNvPicPr>
            <a:picLocks noChangeAspect="1"/>
          </p:cNvPicPr>
          <p:nvPr/>
        </p:nvPicPr>
        <p:blipFill>
          <a:blip r:embed="rId4"/>
          <a:stretch>
            <a:fillRect/>
          </a:stretch>
        </p:blipFill>
        <p:spPr>
          <a:xfrm>
            <a:off x="-5945" y="1739326"/>
            <a:ext cx="8105775" cy="5105400"/>
          </a:xfrm>
          <a:prstGeom prst="rect">
            <a:avLst/>
          </a:prstGeom>
        </p:spPr>
      </p:pic>
      <p:sp>
        <p:nvSpPr>
          <p:cNvPr id="12" name="TextBox 11">
            <a:extLst>
              <a:ext uri="{FF2B5EF4-FFF2-40B4-BE49-F238E27FC236}">
                <a16:creationId xmlns="" xmlns:a16="http://schemas.microsoft.com/office/drawing/2014/main" id="{039F34EB-B5E2-4C63-8AFE-36DA7B75653B}"/>
              </a:ext>
            </a:extLst>
          </p:cNvPr>
          <p:cNvSpPr txBox="1"/>
          <p:nvPr/>
        </p:nvSpPr>
        <p:spPr>
          <a:xfrm>
            <a:off x="8534400" y="2146852"/>
            <a:ext cx="3445565" cy="2862322"/>
          </a:xfrm>
          <a:prstGeom prst="rect">
            <a:avLst/>
          </a:prstGeom>
          <a:noFill/>
        </p:spPr>
        <p:txBody>
          <a:bodyPr wrap="square" rtlCol="0">
            <a:spAutoFit/>
          </a:bodyPr>
          <a:lstStyle/>
          <a:p>
            <a:pPr algn="just" rtl="1"/>
            <a:r>
              <a:rPr lang="fa-IR" sz="2000" b="1" dirty="0">
                <a:cs typeface="B Lotus" panose="00000400000000000000" pitchFamily="2" charset="-78"/>
              </a:rPr>
              <a:t>در صحفه مدیریت </a:t>
            </a:r>
            <a:r>
              <a:rPr lang="en-US" sz="2000" b="1" dirty="0">
                <a:cs typeface="B Lotus" panose="00000400000000000000" pitchFamily="2" charset="-78"/>
              </a:rPr>
              <a:t>Alerts</a:t>
            </a:r>
            <a:r>
              <a:rPr lang="fa-IR" sz="2000" b="1" dirty="0">
                <a:cs typeface="B Lotus" panose="00000400000000000000" pitchFamily="2" charset="-78"/>
              </a:rPr>
              <a:t> شما می توانید همه </a:t>
            </a:r>
            <a:r>
              <a:rPr lang="en-US" sz="2000" b="1" dirty="0">
                <a:cs typeface="B Lotus" panose="00000400000000000000" pitchFamily="2" charset="-78"/>
              </a:rPr>
              <a:t>Alert </a:t>
            </a:r>
            <a:r>
              <a:rPr lang="fa-IR" sz="2000" b="1" dirty="0">
                <a:cs typeface="B Lotus" panose="00000400000000000000" pitchFamily="2" charset="-78"/>
              </a:rPr>
              <a:t> های مربوط به نتایج یک جستجو خاص (1) ذخیره شده با اکانت خود را مشاهده نموده و در صورت نیاز آن ها را ویرایش (2) یا حذف (3) نمائید.</a:t>
            </a:r>
            <a:endParaRPr lang="en-US" sz="2000" b="1" dirty="0">
              <a:cs typeface="B Lotus" panose="00000400000000000000" pitchFamily="2" charset="-78"/>
            </a:endParaRPr>
          </a:p>
          <a:p>
            <a:pPr algn="just" rtl="1"/>
            <a:r>
              <a:rPr lang="fa-IR" sz="2000" b="1" dirty="0">
                <a:cs typeface="B Lotus" panose="00000400000000000000" pitchFamily="2" charset="-78"/>
              </a:rPr>
              <a:t>علاوه براین، در این صحفه ژورنال ها (4) و کتاب های (5) ذخیره شده برای </a:t>
            </a:r>
            <a:r>
              <a:rPr lang="en-US" sz="2000" b="1" dirty="0">
                <a:cs typeface="B Lotus" panose="00000400000000000000" pitchFamily="2" charset="-78"/>
              </a:rPr>
              <a:t>Alert</a:t>
            </a:r>
            <a:r>
              <a:rPr lang="fa-IR" sz="2000" b="1" dirty="0">
                <a:cs typeface="B Lotus" panose="00000400000000000000" pitchFamily="2" charset="-78"/>
              </a:rPr>
              <a:t> هم نمایش داده  می شوند.</a:t>
            </a:r>
            <a:endParaRPr lang="en-US" sz="2000" b="1" dirty="0">
              <a:cs typeface="B Lotus" panose="00000400000000000000" pitchFamily="2" charset="-78"/>
            </a:endParaRPr>
          </a:p>
        </p:txBody>
      </p:sp>
      <p:sp>
        <p:nvSpPr>
          <p:cNvPr id="13" name="Oval 12">
            <a:extLst>
              <a:ext uri="{FF2B5EF4-FFF2-40B4-BE49-F238E27FC236}">
                <a16:creationId xmlns="" xmlns:a16="http://schemas.microsoft.com/office/drawing/2014/main" id="{220218F3-0654-427F-9F7A-81B5411ACD1A}"/>
              </a:ext>
            </a:extLst>
          </p:cNvPr>
          <p:cNvSpPr/>
          <p:nvPr/>
        </p:nvSpPr>
        <p:spPr>
          <a:xfrm>
            <a:off x="7255966" y="391964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4" name="Oval 13">
            <a:extLst>
              <a:ext uri="{FF2B5EF4-FFF2-40B4-BE49-F238E27FC236}">
                <a16:creationId xmlns="" xmlns:a16="http://schemas.microsoft.com/office/drawing/2014/main" id="{6F86B3C5-D262-469D-9E16-39999C6316E4}"/>
              </a:ext>
            </a:extLst>
          </p:cNvPr>
          <p:cNvSpPr/>
          <p:nvPr/>
        </p:nvSpPr>
        <p:spPr>
          <a:xfrm>
            <a:off x="6638192" y="391964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
        <p:nvSpPr>
          <p:cNvPr id="15" name="Oval 14">
            <a:extLst>
              <a:ext uri="{FF2B5EF4-FFF2-40B4-BE49-F238E27FC236}">
                <a16:creationId xmlns="" xmlns:a16="http://schemas.microsoft.com/office/drawing/2014/main" id="{E38C195A-FE5C-41FE-9A85-14B1BE5A6613}"/>
              </a:ext>
            </a:extLst>
          </p:cNvPr>
          <p:cNvSpPr/>
          <p:nvPr/>
        </p:nvSpPr>
        <p:spPr>
          <a:xfrm>
            <a:off x="191763" y="305174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
        <p:nvSpPr>
          <p:cNvPr id="16" name="Oval 15">
            <a:extLst>
              <a:ext uri="{FF2B5EF4-FFF2-40B4-BE49-F238E27FC236}">
                <a16:creationId xmlns="" xmlns:a16="http://schemas.microsoft.com/office/drawing/2014/main" id="{D55BCCF1-A56B-4478-ABD3-29EC4038C1AE}"/>
              </a:ext>
            </a:extLst>
          </p:cNvPr>
          <p:cNvSpPr/>
          <p:nvPr/>
        </p:nvSpPr>
        <p:spPr>
          <a:xfrm>
            <a:off x="1469845" y="305174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 xmlns:a16="http://schemas.microsoft.com/office/drawing/2014/main" id="{03AC483A-1100-4133-9910-61A6FE3F45FE}"/>
              </a:ext>
            </a:extLst>
          </p:cNvPr>
          <p:cNvSpPr/>
          <p:nvPr/>
        </p:nvSpPr>
        <p:spPr>
          <a:xfrm>
            <a:off x="698852" y="3051746"/>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5</a:t>
            </a:r>
            <a:endParaRPr lang="en-US" dirty="0"/>
          </a:p>
        </p:txBody>
      </p:sp>
    </p:spTree>
    <p:extLst>
      <p:ext uri="{BB962C8B-B14F-4D97-AF65-F5344CB8AC3E}">
        <p14:creationId xmlns:p14="http://schemas.microsoft.com/office/powerpoint/2010/main" val="244599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2" name="TextBox 11">
            <a:extLst>
              <a:ext uri="{FF2B5EF4-FFF2-40B4-BE49-F238E27FC236}">
                <a16:creationId xmlns="" xmlns:a16="http://schemas.microsoft.com/office/drawing/2014/main" id="{039F34EB-B5E2-4C63-8AFE-36DA7B75653B}"/>
              </a:ext>
            </a:extLst>
          </p:cNvPr>
          <p:cNvSpPr txBox="1"/>
          <p:nvPr/>
        </p:nvSpPr>
        <p:spPr>
          <a:xfrm>
            <a:off x="8375374" y="2146852"/>
            <a:ext cx="3604591" cy="1631216"/>
          </a:xfrm>
          <a:prstGeom prst="rect">
            <a:avLst/>
          </a:prstGeom>
          <a:noFill/>
        </p:spPr>
        <p:txBody>
          <a:bodyPr wrap="square" rtlCol="0">
            <a:spAutoFit/>
          </a:bodyPr>
          <a:lstStyle/>
          <a:p>
            <a:pPr algn="just" rtl="1"/>
            <a:r>
              <a:rPr lang="fa-IR" altLang="en-US" sz="2000" b="1" dirty="0" smtClean="0">
                <a:cs typeface="B Lotus" panose="00000400000000000000" pitchFamily="2" charset="-78"/>
              </a:rPr>
              <a:t>نوع </a:t>
            </a:r>
            <a:r>
              <a:rPr lang="fa-IR" altLang="en-US" sz="2000" b="1" dirty="0">
                <a:cs typeface="B Lotus" panose="00000400000000000000" pitchFamily="2" charset="-78"/>
              </a:rPr>
              <a:t>ديگري از </a:t>
            </a:r>
            <a:r>
              <a:rPr lang="en-US" altLang="en-US" sz="2000" b="1" dirty="0" smtClean="0">
                <a:cs typeface="B Lotus" panose="00000400000000000000" pitchFamily="2" charset="-78"/>
              </a:rPr>
              <a:t>Alert</a:t>
            </a:r>
            <a:r>
              <a:rPr lang="fa-IR" altLang="en-US" sz="2000" b="1" dirty="0" smtClean="0">
                <a:cs typeface="B Lotus" panose="00000400000000000000" pitchFamily="2" charset="-78"/>
              </a:rPr>
              <a:t> در </a:t>
            </a:r>
            <a:r>
              <a:rPr lang="fa-IR" altLang="en-US" sz="2000" b="1" dirty="0">
                <a:cs typeface="B Lotus" panose="00000400000000000000" pitchFamily="2" charset="-78"/>
              </a:rPr>
              <a:t>پايگاه ساينس دايرکت (</a:t>
            </a:r>
            <a:r>
              <a:rPr lang="en-US" altLang="en-US" sz="2000" b="1" dirty="0">
                <a:cs typeface="B Lotus" panose="00000400000000000000" pitchFamily="2" charset="-78"/>
              </a:rPr>
              <a:t>Journal and book-series alerts</a:t>
            </a:r>
            <a:r>
              <a:rPr lang="fa-IR" altLang="en-US" sz="2000" b="1" dirty="0">
                <a:cs typeface="B Lotus" panose="00000400000000000000" pitchFamily="2" charset="-78"/>
              </a:rPr>
              <a:t>) مي توان يک مجله را به عنوان </a:t>
            </a:r>
            <a:r>
              <a:rPr lang="en-US" altLang="en-US" sz="2000" b="1" dirty="0">
                <a:cs typeface="B Lotus" panose="00000400000000000000" pitchFamily="2" charset="-78"/>
              </a:rPr>
              <a:t>Alert</a:t>
            </a:r>
            <a:r>
              <a:rPr lang="fa-IR" altLang="en-US" sz="2000" b="1" dirty="0">
                <a:cs typeface="B Lotus" panose="00000400000000000000" pitchFamily="2" charset="-78"/>
              </a:rPr>
              <a:t> انتخاب نمود تا به مجرد چاپ نسخه جديد به شما اطلاع داده شود.</a:t>
            </a:r>
            <a:endParaRPr lang="en-US" sz="2000" b="1" dirty="0">
              <a:cs typeface="B Lotus" panose="00000400000000000000" pitchFamily="2" charset="-78"/>
            </a:endParaRPr>
          </a:p>
        </p:txBody>
      </p:sp>
      <p:sp>
        <p:nvSpPr>
          <p:cNvPr id="13" name="Oval 12">
            <a:extLst>
              <a:ext uri="{FF2B5EF4-FFF2-40B4-BE49-F238E27FC236}">
                <a16:creationId xmlns="" xmlns:a16="http://schemas.microsoft.com/office/drawing/2014/main" id="{220218F3-0654-427F-9F7A-81B5411ACD1A}"/>
              </a:ext>
            </a:extLst>
          </p:cNvPr>
          <p:cNvSpPr/>
          <p:nvPr/>
        </p:nvSpPr>
        <p:spPr>
          <a:xfrm>
            <a:off x="7255966" y="391964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4" name="Oval 13">
            <a:extLst>
              <a:ext uri="{FF2B5EF4-FFF2-40B4-BE49-F238E27FC236}">
                <a16:creationId xmlns="" xmlns:a16="http://schemas.microsoft.com/office/drawing/2014/main" id="{6F86B3C5-D262-469D-9E16-39999C6316E4}"/>
              </a:ext>
            </a:extLst>
          </p:cNvPr>
          <p:cNvSpPr/>
          <p:nvPr/>
        </p:nvSpPr>
        <p:spPr>
          <a:xfrm>
            <a:off x="6638192" y="3919648"/>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pic>
        <p:nvPicPr>
          <p:cNvPr id="9" name="Picture 8">
            <a:extLst>
              <a:ext uri="{FF2B5EF4-FFF2-40B4-BE49-F238E27FC236}">
                <a16:creationId xmlns="" xmlns:a16="http://schemas.microsoft.com/office/drawing/2014/main" id="{3D266E1D-0686-4E72-9475-CA8D84656E99}"/>
              </a:ext>
            </a:extLst>
          </p:cNvPr>
          <p:cNvPicPr>
            <a:picLocks noChangeAspect="1"/>
          </p:cNvPicPr>
          <p:nvPr/>
        </p:nvPicPr>
        <p:blipFill rotWithShape="1">
          <a:blip r:embed="rId4"/>
          <a:srcRect b="9571"/>
          <a:stretch/>
        </p:blipFill>
        <p:spPr>
          <a:xfrm>
            <a:off x="0" y="1616450"/>
            <a:ext cx="7972425" cy="5228276"/>
          </a:xfrm>
          <a:prstGeom prst="rect">
            <a:avLst/>
          </a:prstGeom>
        </p:spPr>
      </p:pic>
      <p:sp>
        <p:nvSpPr>
          <p:cNvPr id="10" name="Rectangle 9">
            <a:extLst>
              <a:ext uri="{FF2B5EF4-FFF2-40B4-BE49-F238E27FC236}">
                <a16:creationId xmlns="" xmlns:a16="http://schemas.microsoft.com/office/drawing/2014/main" id="{E3BCD5CD-468F-4C83-AE35-73D4B4E88CFE}"/>
              </a:ext>
            </a:extLst>
          </p:cNvPr>
          <p:cNvSpPr/>
          <p:nvPr/>
        </p:nvSpPr>
        <p:spPr>
          <a:xfrm>
            <a:off x="92765" y="2570922"/>
            <a:ext cx="1364974" cy="42406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398FE5CD-E46A-4987-817A-151FD99D2C2F}"/>
              </a:ext>
            </a:extLst>
          </p:cNvPr>
          <p:cNvSpPr/>
          <p:nvPr/>
        </p:nvSpPr>
        <p:spPr>
          <a:xfrm>
            <a:off x="6420679" y="3429000"/>
            <a:ext cx="1364974" cy="4240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2420EA99-DF7F-4792-8727-704564581E5B}"/>
              </a:ext>
            </a:extLst>
          </p:cNvPr>
          <p:cNvSpPr/>
          <p:nvPr/>
        </p:nvSpPr>
        <p:spPr>
          <a:xfrm>
            <a:off x="245165" y="4526710"/>
            <a:ext cx="1782418" cy="42406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1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A0090BD7-E5D4-41AA-A976-48521400287A}"/>
              </a:ext>
            </a:extLst>
          </p:cNvPr>
          <p:cNvPicPr>
            <a:picLocks noChangeAspect="1"/>
          </p:cNvPicPr>
          <p:nvPr/>
        </p:nvPicPr>
        <p:blipFill>
          <a:blip r:embed="rId4"/>
          <a:stretch>
            <a:fillRect/>
          </a:stretch>
        </p:blipFill>
        <p:spPr>
          <a:xfrm>
            <a:off x="0" y="1360223"/>
            <a:ext cx="9443187" cy="5435741"/>
          </a:xfrm>
          <a:prstGeom prst="rect">
            <a:avLst/>
          </a:prstGeom>
        </p:spPr>
      </p:pic>
      <p:sp>
        <p:nvSpPr>
          <p:cNvPr id="11" name="TextBox 10">
            <a:extLst>
              <a:ext uri="{FF2B5EF4-FFF2-40B4-BE49-F238E27FC236}">
                <a16:creationId xmlns="" xmlns:a16="http://schemas.microsoft.com/office/drawing/2014/main" id="{7CBDBDD6-17EC-40BC-A23B-D5D2001BECBC}"/>
              </a:ext>
            </a:extLst>
          </p:cNvPr>
          <p:cNvSpPr txBox="1"/>
          <p:nvPr/>
        </p:nvSpPr>
        <p:spPr>
          <a:xfrm>
            <a:off x="9511862" y="2166484"/>
            <a:ext cx="2507860" cy="3170099"/>
          </a:xfrm>
          <a:prstGeom prst="rect">
            <a:avLst/>
          </a:prstGeom>
          <a:noFill/>
        </p:spPr>
        <p:txBody>
          <a:bodyPr wrap="square" rtlCol="0">
            <a:spAutoFit/>
          </a:bodyPr>
          <a:lstStyle/>
          <a:p>
            <a:pPr algn="r" rtl="1"/>
            <a:r>
              <a:rPr lang="fa-IR" sz="2000" b="1" dirty="0" smtClean="0">
                <a:cs typeface="B Lotus" panose="00000400000000000000" pitchFamily="2" charset="-78"/>
              </a:rPr>
              <a:t>نحوه </a:t>
            </a:r>
            <a:r>
              <a:rPr lang="fa-IR" sz="2000" b="1" dirty="0">
                <a:cs typeface="B Lotus" panose="00000400000000000000" pitchFamily="2" charset="-78"/>
              </a:rPr>
              <a:t>اضافه کردن یک ژورنال به </a:t>
            </a:r>
            <a:r>
              <a:rPr lang="en-US" sz="2000" b="1" dirty="0" smtClean="0">
                <a:cs typeface="B Lotus" panose="00000400000000000000" pitchFamily="2" charset="-78"/>
              </a:rPr>
              <a:t>Alerts</a:t>
            </a:r>
            <a:r>
              <a:rPr lang="fa-IR" sz="2000" b="1" dirty="0" smtClean="0">
                <a:cs typeface="B Lotus" panose="00000400000000000000" pitchFamily="2" charset="-78"/>
              </a:rPr>
              <a:t> بصورت زیر میباشد:</a:t>
            </a:r>
            <a:endParaRPr lang="fa-IR" sz="2000" b="1" dirty="0">
              <a:cs typeface="B Lotus" panose="00000400000000000000" pitchFamily="2" charset="-78"/>
            </a:endParaRPr>
          </a:p>
          <a:p>
            <a:pPr algn="r" rtl="1"/>
            <a:r>
              <a:rPr lang="fa-IR" sz="2000" b="1" dirty="0">
                <a:cs typeface="B Lotus" panose="00000400000000000000" pitchFamily="2" charset="-78"/>
              </a:rPr>
              <a:t>ابتدا وارد صحفه ژونال مورد نظر شده و بر روی </a:t>
            </a:r>
            <a:r>
              <a:rPr lang="en-US" sz="2000" b="1" dirty="0">
                <a:cs typeface="B Lotus" panose="00000400000000000000" pitchFamily="2" charset="-78"/>
              </a:rPr>
              <a:t>Set up journal alerts</a:t>
            </a:r>
            <a:r>
              <a:rPr lang="fa-IR" sz="2000" b="1" dirty="0">
                <a:cs typeface="B Lotus" panose="00000400000000000000" pitchFamily="2" charset="-78"/>
              </a:rPr>
              <a:t> کلیک کنید و در صحفه باز شده پس از تعین جزئیات بر روی </a:t>
            </a:r>
            <a:r>
              <a:rPr lang="en-US" sz="2000" b="1" dirty="0">
                <a:cs typeface="B Lotus" panose="00000400000000000000" pitchFamily="2" charset="-78"/>
              </a:rPr>
              <a:t>save</a:t>
            </a:r>
            <a:r>
              <a:rPr lang="fa-IR" sz="2000" b="1" dirty="0">
                <a:cs typeface="B Lotus" panose="00000400000000000000" pitchFamily="2" charset="-78"/>
              </a:rPr>
              <a:t> کلیک کنید.</a:t>
            </a:r>
          </a:p>
          <a:p>
            <a:pPr algn="r" rtl="1"/>
            <a:endParaRPr lang="en-US" sz="2000" b="1" dirty="0">
              <a:cs typeface="B Lotus" panose="00000400000000000000" pitchFamily="2" charset="-78"/>
            </a:endParaRPr>
          </a:p>
        </p:txBody>
      </p:sp>
      <p:sp>
        <p:nvSpPr>
          <p:cNvPr id="12" name="Oval 11">
            <a:extLst>
              <a:ext uri="{FF2B5EF4-FFF2-40B4-BE49-F238E27FC236}">
                <a16:creationId xmlns="" xmlns:a16="http://schemas.microsoft.com/office/drawing/2014/main" id="{01B34106-1711-4343-8499-759E9599510D}"/>
              </a:ext>
            </a:extLst>
          </p:cNvPr>
          <p:cNvSpPr/>
          <p:nvPr/>
        </p:nvSpPr>
        <p:spPr>
          <a:xfrm>
            <a:off x="4221644" y="4455650"/>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
        <p:nvSpPr>
          <p:cNvPr id="13" name="Oval 12">
            <a:extLst>
              <a:ext uri="{FF2B5EF4-FFF2-40B4-BE49-F238E27FC236}">
                <a16:creationId xmlns="" xmlns:a16="http://schemas.microsoft.com/office/drawing/2014/main" id="{0D923F52-275D-4BD8-AB76-307E520B00CF}"/>
              </a:ext>
            </a:extLst>
          </p:cNvPr>
          <p:cNvSpPr/>
          <p:nvPr/>
        </p:nvSpPr>
        <p:spPr>
          <a:xfrm>
            <a:off x="5266594" y="4455650"/>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4" name="Oval 13">
            <a:extLst>
              <a:ext uri="{FF2B5EF4-FFF2-40B4-BE49-F238E27FC236}">
                <a16:creationId xmlns="" xmlns:a16="http://schemas.microsoft.com/office/drawing/2014/main" id="{B4C28AA0-1FD6-4C83-B8F8-AE65B8F4EE50}"/>
              </a:ext>
            </a:extLst>
          </p:cNvPr>
          <p:cNvSpPr/>
          <p:nvPr/>
        </p:nvSpPr>
        <p:spPr>
          <a:xfrm>
            <a:off x="3855236" y="5674965"/>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 xmlns:a16="http://schemas.microsoft.com/office/drawing/2014/main" id="{3CAF20F3-8241-4C6C-BF73-DD2D5A0D33D4}"/>
              </a:ext>
            </a:extLst>
          </p:cNvPr>
          <p:cNvSpPr/>
          <p:nvPr/>
        </p:nvSpPr>
        <p:spPr>
          <a:xfrm>
            <a:off x="4900186" y="5015862"/>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Tree>
    <p:extLst>
      <p:ext uri="{BB962C8B-B14F-4D97-AF65-F5344CB8AC3E}">
        <p14:creationId xmlns:p14="http://schemas.microsoft.com/office/powerpoint/2010/main" val="296893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BFF1D6C1-B0A0-4A99-8E33-8E23A53EC36A}"/>
              </a:ext>
            </a:extLst>
          </p:cNvPr>
          <p:cNvPicPr>
            <a:picLocks noChangeAspect="1"/>
          </p:cNvPicPr>
          <p:nvPr/>
        </p:nvPicPr>
        <p:blipFill>
          <a:blip r:embed="rId4"/>
          <a:stretch>
            <a:fillRect/>
          </a:stretch>
        </p:blipFill>
        <p:spPr>
          <a:xfrm>
            <a:off x="0" y="1231866"/>
            <a:ext cx="7805530" cy="5612860"/>
          </a:xfrm>
          <a:prstGeom prst="rect">
            <a:avLst/>
          </a:prstGeom>
        </p:spPr>
      </p:pic>
      <p:sp>
        <p:nvSpPr>
          <p:cNvPr id="11" name="TextBox 10">
            <a:extLst>
              <a:ext uri="{FF2B5EF4-FFF2-40B4-BE49-F238E27FC236}">
                <a16:creationId xmlns="" xmlns:a16="http://schemas.microsoft.com/office/drawing/2014/main" id="{36D6B26D-6061-4B78-8FE0-BFB734ED181F}"/>
              </a:ext>
            </a:extLst>
          </p:cNvPr>
          <p:cNvSpPr txBox="1"/>
          <p:nvPr/>
        </p:nvSpPr>
        <p:spPr>
          <a:xfrm>
            <a:off x="7964557" y="1548057"/>
            <a:ext cx="4121426" cy="707886"/>
          </a:xfrm>
          <a:prstGeom prst="rect">
            <a:avLst/>
          </a:prstGeom>
          <a:noFill/>
        </p:spPr>
        <p:txBody>
          <a:bodyPr wrap="square" rtlCol="0">
            <a:spAutoFit/>
          </a:bodyPr>
          <a:lstStyle/>
          <a:p>
            <a:pPr algn="just" rtl="1"/>
            <a:r>
              <a:rPr lang="fa-IR" sz="2000" b="1" dirty="0" smtClean="0">
                <a:cs typeface="B Lotus" panose="00000400000000000000" pitchFamily="2" charset="-78"/>
              </a:rPr>
              <a:t>در </a:t>
            </a:r>
            <a:r>
              <a:rPr lang="fa-IR" sz="2000" b="1" dirty="0">
                <a:cs typeface="B Lotus" panose="00000400000000000000" pitchFamily="2" charset="-78"/>
              </a:rPr>
              <a:t>این بخش نیز امکان ویرایش یا حدف ژورنال یا سری کتاب های انتخاب شده وجود دارد.</a:t>
            </a:r>
          </a:p>
        </p:txBody>
      </p:sp>
      <p:sp>
        <p:nvSpPr>
          <p:cNvPr id="14" name="Arrow: Right 13">
            <a:extLst>
              <a:ext uri="{FF2B5EF4-FFF2-40B4-BE49-F238E27FC236}">
                <a16:creationId xmlns="" xmlns:a16="http://schemas.microsoft.com/office/drawing/2014/main" id="{FCD33720-F22A-4815-B7CE-55DAF8B8B839}"/>
              </a:ext>
            </a:extLst>
          </p:cNvPr>
          <p:cNvSpPr/>
          <p:nvPr/>
        </p:nvSpPr>
        <p:spPr>
          <a:xfrm rot="10800000">
            <a:off x="2120630" y="5600104"/>
            <a:ext cx="1060173" cy="187833"/>
          </a:xfrm>
          <a:prstGeom prst="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A34E6D28-30E3-413D-81AF-587E432F5B09}"/>
              </a:ext>
            </a:extLst>
          </p:cNvPr>
          <p:cNvSpPr/>
          <p:nvPr/>
        </p:nvSpPr>
        <p:spPr>
          <a:xfrm>
            <a:off x="278296" y="5261436"/>
            <a:ext cx="1603514" cy="23853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10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1" name="TextBox 10">
            <a:extLst>
              <a:ext uri="{FF2B5EF4-FFF2-40B4-BE49-F238E27FC236}">
                <a16:creationId xmlns="" xmlns:a16="http://schemas.microsoft.com/office/drawing/2014/main" id="{08B5B475-F791-4086-924F-50DF08338756}"/>
              </a:ext>
            </a:extLst>
          </p:cNvPr>
          <p:cNvSpPr txBox="1"/>
          <p:nvPr/>
        </p:nvSpPr>
        <p:spPr>
          <a:xfrm>
            <a:off x="7915275" y="1733952"/>
            <a:ext cx="4104446" cy="1015663"/>
          </a:xfrm>
          <a:prstGeom prst="rect">
            <a:avLst/>
          </a:prstGeom>
          <a:noFill/>
        </p:spPr>
        <p:txBody>
          <a:bodyPr wrap="square" rtlCol="0">
            <a:spAutoFit/>
          </a:bodyPr>
          <a:lstStyle/>
          <a:p>
            <a:pPr algn="r" rtl="1"/>
            <a:r>
              <a:rPr lang="fa-IR" sz="2000" b="1" dirty="0">
                <a:cs typeface="B Lotus" panose="00000400000000000000" pitchFamily="2" charset="-78"/>
              </a:rPr>
              <a:t>برای حذف ژورنال یا سری کتاب خاص از لیست ابتدا بر روی </a:t>
            </a:r>
            <a:r>
              <a:rPr lang="en-US" sz="2000" b="1" dirty="0">
                <a:cs typeface="B Lotus" panose="00000400000000000000" pitchFamily="2" charset="-78"/>
              </a:rPr>
              <a:t>Delete</a:t>
            </a:r>
            <a:r>
              <a:rPr lang="fa-IR" sz="2000" b="1" dirty="0">
                <a:cs typeface="B Lotus" panose="00000400000000000000" pitchFamily="2" charset="-78"/>
              </a:rPr>
              <a:t> کلیک نموده و در نهایت </a:t>
            </a:r>
            <a:r>
              <a:rPr lang="en-US" sz="2000" b="1" dirty="0">
                <a:cs typeface="B Lotus" panose="00000400000000000000" pitchFamily="2" charset="-78"/>
              </a:rPr>
              <a:t>Confirm delete</a:t>
            </a:r>
            <a:r>
              <a:rPr lang="fa-IR" sz="2000" b="1" dirty="0">
                <a:cs typeface="B Lotus" panose="00000400000000000000" pitchFamily="2" charset="-78"/>
              </a:rPr>
              <a:t> را انتخاب نمایید.</a:t>
            </a:r>
            <a:endParaRPr lang="en-US" sz="2000" b="1" dirty="0">
              <a:cs typeface="B Lotus" panose="00000400000000000000" pitchFamily="2" charset="-78"/>
            </a:endParaRPr>
          </a:p>
        </p:txBody>
      </p:sp>
      <p:pic>
        <p:nvPicPr>
          <p:cNvPr id="12" name="Picture 11">
            <a:extLst>
              <a:ext uri="{FF2B5EF4-FFF2-40B4-BE49-F238E27FC236}">
                <a16:creationId xmlns="" xmlns:a16="http://schemas.microsoft.com/office/drawing/2014/main" id="{B768BF89-6BCB-4ACB-BB8E-2C2B67F81B6B}"/>
              </a:ext>
            </a:extLst>
          </p:cNvPr>
          <p:cNvPicPr>
            <a:picLocks noChangeAspect="1"/>
          </p:cNvPicPr>
          <p:nvPr/>
        </p:nvPicPr>
        <p:blipFill rotWithShape="1">
          <a:blip r:embed="rId4"/>
          <a:srcRect t="2856"/>
          <a:stretch/>
        </p:blipFill>
        <p:spPr>
          <a:xfrm>
            <a:off x="0" y="1179443"/>
            <a:ext cx="7915275" cy="5616521"/>
          </a:xfrm>
          <a:prstGeom prst="rect">
            <a:avLst/>
          </a:prstGeom>
        </p:spPr>
      </p:pic>
      <p:sp>
        <p:nvSpPr>
          <p:cNvPr id="13" name="Rectangle 12">
            <a:extLst>
              <a:ext uri="{FF2B5EF4-FFF2-40B4-BE49-F238E27FC236}">
                <a16:creationId xmlns="" xmlns:a16="http://schemas.microsoft.com/office/drawing/2014/main" id="{676977BB-EB79-4836-814C-ADE3D1A9E12D}"/>
              </a:ext>
            </a:extLst>
          </p:cNvPr>
          <p:cNvSpPr/>
          <p:nvPr/>
        </p:nvSpPr>
        <p:spPr>
          <a:xfrm>
            <a:off x="6218372" y="5129554"/>
            <a:ext cx="1603514" cy="37566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9F858728-BCBB-4C19-90DC-5D4D032DEDDB}"/>
              </a:ext>
            </a:extLst>
          </p:cNvPr>
          <p:cNvSpPr/>
          <p:nvPr/>
        </p:nvSpPr>
        <p:spPr>
          <a:xfrm>
            <a:off x="5830576" y="4211766"/>
            <a:ext cx="1856176" cy="37566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9AF3BF0-DC1B-4C74-BED1-9801A8A6D0D1}"/>
              </a:ext>
            </a:extLst>
          </p:cNvPr>
          <p:cNvSpPr/>
          <p:nvPr/>
        </p:nvSpPr>
        <p:spPr>
          <a:xfrm>
            <a:off x="7320344" y="4644150"/>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
        <p:nvSpPr>
          <p:cNvPr id="16" name="Oval 15">
            <a:extLst>
              <a:ext uri="{FF2B5EF4-FFF2-40B4-BE49-F238E27FC236}">
                <a16:creationId xmlns="" xmlns:a16="http://schemas.microsoft.com/office/drawing/2014/main" id="{D552F0E6-654B-4C81-A287-F1A5E7D7271A}"/>
              </a:ext>
            </a:extLst>
          </p:cNvPr>
          <p:cNvSpPr/>
          <p:nvPr/>
        </p:nvSpPr>
        <p:spPr>
          <a:xfrm>
            <a:off x="7320344" y="5601722"/>
            <a:ext cx="366408" cy="372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793563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9" name="Title 1">
            <a:extLst>
              <a:ext uri="{FF2B5EF4-FFF2-40B4-BE49-F238E27FC236}">
                <a16:creationId xmlns="" xmlns:a16="http://schemas.microsoft.com/office/drawing/2014/main" id="{63A10A6B-6C4F-4486-9C81-C06697A6EB80}"/>
              </a:ext>
            </a:extLst>
          </p:cNvPr>
          <p:cNvSpPr txBox="1">
            <a:spLocks/>
          </p:cNvSpPr>
          <p:nvPr/>
        </p:nvSpPr>
        <p:spPr>
          <a:xfrm>
            <a:off x="6095999" y="2209431"/>
            <a:ext cx="4613413" cy="262697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1"/>
            <a:endParaRPr lang="en-US" altLang="en-US" sz="2800" dirty="0">
              <a:cs typeface="Zar" panose="00000400000000000000" pitchFamily="2" charset="-78"/>
            </a:endParaRPr>
          </a:p>
        </p:txBody>
      </p:sp>
      <p:sp>
        <p:nvSpPr>
          <p:cNvPr id="2" name="Rectangle 1">
            <a:extLst>
              <a:ext uri="{FF2B5EF4-FFF2-40B4-BE49-F238E27FC236}">
                <a16:creationId xmlns="" xmlns:a16="http://schemas.microsoft.com/office/drawing/2014/main" id="{74FCA67C-413D-441F-98BF-2FB258C5DC1F}"/>
              </a:ext>
            </a:extLst>
          </p:cNvPr>
          <p:cNvSpPr/>
          <p:nvPr/>
        </p:nvSpPr>
        <p:spPr>
          <a:xfrm>
            <a:off x="425293" y="4424627"/>
            <a:ext cx="11594428" cy="923330"/>
          </a:xfrm>
          <a:prstGeom prst="rect">
            <a:avLst/>
          </a:prstGeom>
        </p:spPr>
        <p:txBody>
          <a:bodyPr wrap="square">
            <a:spAutoFit/>
          </a:bodyPr>
          <a:lstStyle/>
          <a:p>
            <a:r>
              <a:rPr lang="en-US" dirty="0">
                <a:hlinkClick r:id="rId4"/>
              </a:rPr>
              <a:t>https://service.elsevier.com/app/answers/detail/a_id/25959/supporthub/sciencedirect/~/performing-an-advanced-search-tutorial/</a:t>
            </a:r>
            <a:endParaRPr lang="fa-IR" dirty="0"/>
          </a:p>
          <a:p>
            <a:endParaRPr lang="en-US" dirty="0"/>
          </a:p>
        </p:txBody>
      </p:sp>
      <p:sp>
        <p:nvSpPr>
          <p:cNvPr id="11" name="TextBox 10">
            <a:extLst>
              <a:ext uri="{FF2B5EF4-FFF2-40B4-BE49-F238E27FC236}">
                <a16:creationId xmlns="" xmlns:a16="http://schemas.microsoft.com/office/drawing/2014/main" id="{08B5B475-F791-4086-924F-50DF08338756}"/>
              </a:ext>
            </a:extLst>
          </p:cNvPr>
          <p:cNvSpPr txBox="1"/>
          <p:nvPr/>
        </p:nvSpPr>
        <p:spPr>
          <a:xfrm>
            <a:off x="1258956" y="1733952"/>
            <a:ext cx="10760765" cy="707886"/>
          </a:xfrm>
          <a:prstGeom prst="rect">
            <a:avLst/>
          </a:prstGeom>
          <a:noFill/>
        </p:spPr>
        <p:txBody>
          <a:bodyPr wrap="square" rtlCol="0">
            <a:spAutoFit/>
          </a:bodyPr>
          <a:lstStyle/>
          <a:p>
            <a:pPr algn="r" rtl="1"/>
            <a:r>
              <a:rPr lang="fa-IR" sz="2000" b="1" dirty="0">
                <a:cs typeface="B Lotus" panose="00000400000000000000" pitchFamily="2" charset="-78"/>
              </a:rPr>
              <a:t>همچنین برای اطلاعات بیشتر و اموزش های دقیق تر می توان از ویدیو های آموزشی مربوطه نیز استفاده نمود.</a:t>
            </a:r>
          </a:p>
          <a:p>
            <a:pPr algn="r" rtl="1"/>
            <a:r>
              <a:rPr lang="fa-IR" sz="2000" b="1" dirty="0">
                <a:cs typeface="B Lotus" panose="00000400000000000000" pitchFamily="2" charset="-78"/>
              </a:rPr>
              <a:t>در زیر لینک فیلمی از آموزش مناسب نحوه کار با این پایگاه داده اضافه شده است.</a:t>
            </a:r>
            <a:endParaRPr lang="en-US" sz="2000" b="1" dirty="0">
              <a:cs typeface="B Lotus" panose="00000400000000000000" pitchFamily="2" charset="-78"/>
            </a:endParaRPr>
          </a:p>
        </p:txBody>
      </p:sp>
    </p:spTree>
    <p:extLst>
      <p:ext uri="{BB962C8B-B14F-4D97-AF65-F5344CB8AC3E}">
        <p14:creationId xmlns:p14="http://schemas.microsoft.com/office/powerpoint/2010/main" val="201608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420C808-5D8E-4563-B156-4C0AC88D43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32"/>
          <a:stretch/>
        </p:blipFill>
        <p:spPr>
          <a:xfrm>
            <a:off x="0" y="-755374"/>
            <a:ext cx="12192000" cy="7613374"/>
          </a:xfrm>
          <a:prstGeom prst="rect">
            <a:avLst/>
          </a:prstGeom>
        </p:spPr>
      </p:pic>
      <p:sp>
        <p:nvSpPr>
          <p:cNvPr id="6" name="TextBox 5">
            <a:extLst>
              <a:ext uri="{FF2B5EF4-FFF2-40B4-BE49-F238E27FC236}">
                <a16:creationId xmlns="" xmlns:a16="http://schemas.microsoft.com/office/drawing/2014/main" id="{BF6B03F7-BAE2-4A2F-8E6F-CFAEB45A0E95}"/>
              </a:ext>
            </a:extLst>
          </p:cNvPr>
          <p:cNvSpPr txBox="1"/>
          <p:nvPr/>
        </p:nvSpPr>
        <p:spPr>
          <a:xfrm>
            <a:off x="3790121" y="5671930"/>
            <a:ext cx="6215270" cy="769441"/>
          </a:xfrm>
          <a:prstGeom prst="rect">
            <a:avLst/>
          </a:prstGeom>
          <a:noFill/>
        </p:spPr>
        <p:txBody>
          <a:bodyPr wrap="square" rtlCol="0">
            <a:spAutoFit/>
          </a:bodyPr>
          <a:lstStyle/>
          <a:p>
            <a:r>
              <a:rPr lang="fa-IR" sz="4400" b="1" dirty="0">
                <a:solidFill>
                  <a:srgbClr val="FFFF00"/>
                </a:solidFill>
                <a:cs typeface="B Lotus" panose="00000400000000000000" pitchFamily="2" charset="-78"/>
              </a:rPr>
              <a:t>با تشکر از صبر و توجه شما</a:t>
            </a:r>
            <a:endParaRPr lang="en-US" sz="4400" b="1" dirty="0">
              <a:solidFill>
                <a:srgbClr val="FFFF00"/>
              </a:solidFill>
              <a:cs typeface="B Lotus" panose="00000400000000000000" pitchFamily="2" charset="-78"/>
            </a:endParaRPr>
          </a:p>
        </p:txBody>
      </p:sp>
    </p:spTree>
    <p:extLst>
      <p:ext uri="{BB962C8B-B14F-4D97-AF65-F5344CB8AC3E}">
        <p14:creationId xmlns:p14="http://schemas.microsoft.com/office/powerpoint/2010/main" val="22020787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85A6FFF-A160-485E-92AF-BA991626B88A}"/>
              </a:ext>
            </a:extLst>
          </p:cNvPr>
          <p:cNvPicPr>
            <a:picLocks noChangeAspect="1"/>
          </p:cNvPicPr>
          <p:nvPr/>
        </p:nvPicPr>
        <p:blipFill>
          <a:blip r:embed="rId2"/>
          <a:stretch>
            <a:fillRect/>
          </a:stretch>
        </p:blipFill>
        <p:spPr>
          <a:xfrm>
            <a:off x="1524000" y="2907738"/>
            <a:ext cx="9144000" cy="3950263"/>
          </a:xfrm>
          <a:prstGeom prst="rect">
            <a:avLst/>
          </a:prstGeom>
        </p:spPr>
      </p:pic>
      <p:sp>
        <p:nvSpPr>
          <p:cNvPr id="4" name="TextBox 3">
            <a:extLst>
              <a:ext uri="{FF2B5EF4-FFF2-40B4-BE49-F238E27FC236}">
                <a16:creationId xmlns="" xmlns:a16="http://schemas.microsoft.com/office/drawing/2014/main" id="{56249482-6636-49AD-A9B5-46BD4CD059FA}"/>
              </a:ext>
            </a:extLst>
          </p:cNvPr>
          <p:cNvSpPr txBox="1"/>
          <p:nvPr/>
        </p:nvSpPr>
        <p:spPr>
          <a:xfrm>
            <a:off x="3071664" y="260649"/>
            <a:ext cx="5328592" cy="584775"/>
          </a:xfrm>
          <a:prstGeom prst="rect">
            <a:avLst/>
          </a:prstGeom>
          <a:noFill/>
        </p:spPr>
        <p:txBody>
          <a:bodyPr wrap="square" rtlCol="0">
            <a:spAutoFit/>
          </a:bodyPr>
          <a:lstStyle/>
          <a:p>
            <a:pPr algn="r" rtl="1"/>
            <a:r>
              <a:rPr lang="fa-IR" sz="3200" dirty="0">
                <a:cs typeface="B Lotus" panose="00000400000000000000" pitchFamily="2" charset="-78"/>
              </a:rPr>
              <a:t>آشنایی با پایگاه </a:t>
            </a:r>
            <a:r>
              <a:rPr lang="en-US" sz="3200" dirty="0">
                <a:cs typeface="B Lotus" panose="00000400000000000000" pitchFamily="2" charset="-78"/>
              </a:rPr>
              <a:t>ScienceDirect</a:t>
            </a:r>
          </a:p>
        </p:txBody>
      </p:sp>
      <p:sp>
        <p:nvSpPr>
          <p:cNvPr id="5" name="TextBox 4">
            <a:extLst>
              <a:ext uri="{FF2B5EF4-FFF2-40B4-BE49-F238E27FC236}">
                <a16:creationId xmlns="" xmlns:a16="http://schemas.microsoft.com/office/drawing/2014/main" id="{8F440EA8-581A-481F-98C7-3C21C56E39AE}"/>
              </a:ext>
            </a:extLst>
          </p:cNvPr>
          <p:cNvSpPr txBox="1"/>
          <p:nvPr/>
        </p:nvSpPr>
        <p:spPr>
          <a:xfrm>
            <a:off x="4239439" y="886694"/>
            <a:ext cx="3713123" cy="2603790"/>
          </a:xfrm>
          <a:prstGeom prst="rect">
            <a:avLst/>
          </a:prstGeom>
          <a:noFill/>
        </p:spPr>
        <p:txBody>
          <a:bodyPr wrap="square" rtlCol="0">
            <a:spAutoFit/>
          </a:bodyPr>
          <a:lstStyle/>
          <a:p>
            <a:pPr algn="ctr">
              <a:lnSpc>
                <a:spcPct val="170000"/>
              </a:lnSpc>
              <a:buFont typeface="Arial" charset="0"/>
              <a:buNone/>
              <a:defRPr/>
            </a:pPr>
            <a:r>
              <a:rPr lang="fa-IR" sz="2000" b="1" dirty="0" smtClean="0">
                <a:latin typeface="Times New Roman" pitchFamily="18" charset="0"/>
                <a:cs typeface="Zar" pitchFamily="2" charset="-78"/>
              </a:rPr>
              <a:t>تهیه کنندگان:</a:t>
            </a:r>
            <a:endParaRPr lang="fa-IR" sz="2000" b="1" dirty="0">
              <a:latin typeface="Times New Roman" pitchFamily="18" charset="0"/>
              <a:cs typeface="Zar" pitchFamily="2" charset="-78"/>
            </a:endParaRPr>
          </a:p>
          <a:p>
            <a:pPr algn="ctr" rtl="1">
              <a:lnSpc>
                <a:spcPct val="170000"/>
              </a:lnSpc>
              <a:buFont typeface="Arial" charset="0"/>
              <a:buNone/>
              <a:defRPr/>
            </a:pPr>
            <a:r>
              <a:rPr lang="fa-IR" sz="2000" dirty="0" smtClean="0">
                <a:latin typeface="Times New Roman" pitchFamily="18" charset="0"/>
                <a:cs typeface="Zar" pitchFamily="2" charset="-78"/>
              </a:rPr>
              <a:t>پروین چمچمالی ، طاهره حسینی فر، </a:t>
            </a:r>
          </a:p>
          <a:p>
            <a:pPr algn="ctr" rtl="1">
              <a:lnSpc>
                <a:spcPct val="170000"/>
              </a:lnSpc>
              <a:buFont typeface="Arial" charset="0"/>
              <a:buNone/>
              <a:defRPr/>
            </a:pPr>
            <a:r>
              <a:rPr lang="fa-IR" sz="2000" dirty="0" smtClean="0">
                <a:latin typeface="Times New Roman" pitchFamily="18" charset="0"/>
                <a:cs typeface="Zar" pitchFamily="2" charset="-78"/>
              </a:rPr>
              <a:t>مهناز آزادی</a:t>
            </a:r>
            <a:endParaRPr lang="fa-IR" sz="2000" dirty="0">
              <a:latin typeface="Times New Roman" pitchFamily="18" charset="0"/>
              <a:cs typeface="Zar" pitchFamily="2" charset="-78"/>
            </a:endParaRPr>
          </a:p>
          <a:p>
            <a:pPr algn="ctr">
              <a:lnSpc>
                <a:spcPct val="170000"/>
              </a:lnSpc>
              <a:buFont typeface="Arial" charset="0"/>
              <a:buNone/>
              <a:defRPr/>
            </a:pPr>
            <a:r>
              <a:rPr lang="fa-IR" dirty="0" smtClean="0">
                <a:latin typeface="Times New Roman" pitchFamily="18" charset="0"/>
                <a:cs typeface="Zar" pitchFamily="2" charset="-78"/>
              </a:rPr>
              <a:t>دانشگاه </a:t>
            </a:r>
            <a:r>
              <a:rPr lang="fa-IR" dirty="0">
                <a:latin typeface="Times New Roman" pitchFamily="18" charset="0"/>
                <a:cs typeface="Zar" pitchFamily="2" charset="-78"/>
              </a:rPr>
              <a:t>علوم پزشکی کرمانشاه</a:t>
            </a:r>
          </a:p>
          <a:p>
            <a:pPr algn="ctr">
              <a:lnSpc>
                <a:spcPct val="170000"/>
              </a:lnSpc>
              <a:buFont typeface="Arial" charset="0"/>
              <a:buNone/>
              <a:defRPr/>
            </a:pPr>
            <a:r>
              <a:rPr lang="fa-IR" dirty="0">
                <a:latin typeface="Times New Roman" pitchFamily="18" charset="0"/>
                <a:cs typeface="Zar" pitchFamily="2" charset="-78"/>
              </a:rPr>
              <a:t>1398</a:t>
            </a:r>
          </a:p>
        </p:txBody>
      </p:sp>
      <p:pic>
        <p:nvPicPr>
          <p:cNvPr id="7" name="Picture 6">
            <a:extLst>
              <a:ext uri="{FF2B5EF4-FFF2-40B4-BE49-F238E27FC236}">
                <a16:creationId xmlns="" xmlns:a16="http://schemas.microsoft.com/office/drawing/2014/main" id="{A5256D81-240C-4EF3-95F8-AF5D8ED8B4A6}"/>
              </a:ext>
            </a:extLst>
          </p:cNvPr>
          <p:cNvPicPr>
            <a:picLocks noChangeAspect="1"/>
          </p:cNvPicPr>
          <p:nvPr/>
        </p:nvPicPr>
        <p:blipFill>
          <a:blip r:embed="rId3"/>
          <a:stretch>
            <a:fillRect/>
          </a:stretch>
        </p:blipFill>
        <p:spPr>
          <a:xfrm>
            <a:off x="9336359" y="0"/>
            <a:ext cx="1331643" cy="1411514"/>
          </a:xfrm>
          <a:prstGeom prst="rect">
            <a:avLst/>
          </a:prstGeom>
        </p:spPr>
      </p:pic>
      <p:pic>
        <p:nvPicPr>
          <p:cNvPr id="8" name="Picture 7">
            <a:extLst>
              <a:ext uri="{FF2B5EF4-FFF2-40B4-BE49-F238E27FC236}">
                <a16:creationId xmlns="" xmlns:a16="http://schemas.microsoft.com/office/drawing/2014/main" id="{C16B5605-3D47-481E-A62A-3593037C809A}"/>
              </a:ext>
            </a:extLst>
          </p:cNvPr>
          <p:cNvPicPr>
            <a:picLocks noChangeAspect="1"/>
          </p:cNvPicPr>
          <p:nvPr/>
        </p:nvPicPr>
        <p:blipFill>
          <a:blip r:embed="rId4"/>
          <a:stretch>
            <a:fillRect/>
          </a:stretch>
        </p:blipFill>
        <p:spPr>
          <a:xfrm>
            <a:off x="1524001" y="7328"/>
            <a:ext cx="1331640" cy="1404186"/>
          </a:xfrm>
          <a:prstGeom prst="rect">
            <a:avLst/>
          </a:prstGeom>
        </p:spPr>
      </p:pic>
    </p:spTree>
    <p:extLst>
      <p:ext uri="{BB962C8B-B14F-4D97-AF65-F5344CB8AC3E}">
        <p14:creationId xmlns:p14="http://schemas.microsoft.com/office/powerpoint/2010/main" val="73659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0" name="TextBox 9"/>
          <p:cNvSpPr txBox="1"/>
          <p:nvPr/>
        </p:nvSpPr>
        <p:spPr>
          <a:xfrm>
            <a:off x="901149" y="1548057"/>
            <a:ext cx="11053948" cy="4401205"/>
          </a:xfrm>
          <a:prstGeom prst="rect">
            <a:avLst/>
          </a:prstGeom>
          <a:noFill/>
        </p:spPr>
        <p:txBody>
          <a:bodyPr wrap="square" rtlCol="0">
            <a:spAutoFit/>
          </a:bodyPr>
          <a:lstStyle/>
          <a:p>
            <a:pPr algn="just" rtl="1">
              <a:defRPr/>
            </a:pPr>
            <a:r>
              <a:rPr lang="fa-IR" sz="2000" b="1" dirty="0">
                <a:cs typeface="B Lotus" panose="00000400000000000000" pitchFamily="2" charset="-78"/>
              </a:rPr>
              <a:t>ساینس دایرکت يک پايگاه اطلاعات علمي تمام متن در زمينه مجلات و کتاب هاي علمي با داوري تخصصي است که شامل بيش از 2500 مجله و 14000 کتاب مي باشد. اين پايگاه رشته هاي مختلف تحقيقاتي را تحت پوشش خود دارد.</a:t>
            </a:r>
            <a:endParaRPr lang="en-US" sz="2000" b="1" dirty="0">
              <a:cs typeface="B Lotus" panose="00000400000000000000" pitchFamily="2" charset="-78"/>
            </a:endParaRPr>
          </a:p>
          <a:p>
            <a:pPr algn="just" rtl="1">
              <a:defRPr/>
            </a:pPr>
            <a:r>
              <a:rPr lang="fa-IR" sz="2000" b="1" dirty="0">
                <a:cs typeface="B Lotus" panose="00000400000000000000" pitchFamily="2" charset="-78"/>
              </a:rPr>
              <a:t>ساینس دایرکت یکی از بزرگترین کتابخانه‌های دیجیتال آنلاین در زمینه‌های علمی است. این کتابخانه محصول شرکت هلندی الزویر بوده و در حدود 16 میلیون مقاله از ۳۵۰۰ ژورنال آکادمیک، ۳9۰۰۰ کتاب الکترونیکی، کتاب ‌های مرجع و دستنامه را شامل می‌شود (تا سال ۲۰20). </a:t>
            </a:r>
            <a:endParaRPr lang="en-US" sz="2000" b="1" dirty="0">
              <a:cs typeface="B Lotus" panose="00000400000000000000" pitchFamily="2" charset="-78"/>
            </a:endParaRPr>
          </a:p>
          <a:p>
            <a:pPr algn="just" rtl="1">
              <a:defRPr/>
            </a:pPr>
            <a:endParaRPr lang="en-US" sz="2000" b="1" dirty="0">
              <a:cs typeface="B Lotus" panose="00000400000000000000" pitchFamily="2" charset="-78"/>
            </a:endParaRPr>
          </a:p>
          <a:p>
            <a:pPr algn="just" rtl="1">
              <a:defRPr/>
            </a:pPr>
            <a:r>
              <a:rPr lang="fa-IR" sz="2000" b="1" dirty="0">
                <a:cs typeface="B Lotus" panose="00000400000000000000" pitchFamily="2" charset="-78"/>
              </a:rPr>
              <a:t>مقاله‌ها در چهار زمینه اصلی زیر ارائه می‌شوند:</a:t>
            </a:r>
          </a:p>
          <a:p>
            <a:pPr algn="just" rtl="1">
              <a:defRPr/>
            </a:pPr>
            <a:r>
              <a:rPr lang="fa-IR" sz="2000" b="1" dirty="0">
                <a:cs typeface="B Lotus" panose="00000400000000000000" pitchFamily="2" charset="-78"/>
              </a:rPr>
              <a:t>- علوم پایه و مهندسی</a:t>
            </a:r>
          </a:p>
          <a:p>
            <a:pPr algn="just" rtl="1">
              <a:defRPr/>
            </a:pPr>
            <a:endParaRPr lang="fa-IR" sz="2000" b="1" dirty="0">
              <a:cs typeface="B Lotus" panose="00000400000000000000" pitchFamily="2" charset="-78"/>
            </a:endParaRPr>
          </a:p>
          <a:p>
            <a:pPr algn="just" rtl="1">
              <a:defRPr/>
            </a:pPr>
            <a:r>
              <a:rPr lang="fa-IR" sz="2000" b="1" dirty="0">
                <a:cs typeface="B Lotus" panose="00000400000000000000" pitchFamily="2" charset="-78"/>
              </a:rPr>
              <a:t>- علوم زیستی</a:t>
            </a:r>
          </a:p>
          <a:p>
            <a:pPr algn="just" rtl="1">
              <a:defRPr/>
            </a:pPr>
            <a:endParaRPr lang="fa-IR" sz="2000" b="1" dirty="0">
              <a:cs typeface="B Lotus" panose="00000400000000000000" pitchFamily="2" charset="-78"/>
            </a:endParaRPr>
          </a:p>
          <a:p>
            <a:pPr algn="just" rtl="1">
              <a:defRPr/>
            </a:pPr>
            <a:r>
              <a:rPr lang="fa-IR" sz="2000" b="1" dirty="0">
                <a:cs typeface="B Lotus" panose="00000400000000000000" pitchFamily="2" charset="-78"/>
              </a:rPr>
              <a:t>- بهداشت</a:t>
            </a:r>
          </a:p>
          <a:p>
            <a:pPr algn="just" rtl="1">
              <a:defRPr/>
            </a:pPr>
            <a:endParaRPr lang="fa-IR" sz="2000" b="1" dirty="0">
              <a:cs typeface="B Lotus" panose="00000400000000000000" pitchFamily="2" charset="-78"/>
            </a:endParaRPr>
          </a:p>
          <a:p>
            <a:pPr algn="just" rtl="1">
              <a:defRPr/>
            </a:pPr>
            <a:r>
              <a:rPr lang="fa-IR" sz="2000" b="1" dirty="0">
                <a:cs typeface="B Lotus" panose="00000400000000000000" pitchFamily="2" charset="-78"/>
              </a:rPr>
              <a:t>- علوم اجتماعی و انسانی</a:t>
            </a:r>
          </a:p>
        </p:txBody>
      </p:sp>
    </p:spTree>
    <p:extLst>
      <p:ext uri="{BB962C8B-B14F-4D97-AF65-F5344CB8AC3E}">
        <p14:creationId xmlns:p14="http://schemas.microsoft.com/office/powerpoint/2010/main" val="410909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10" name="TextBox 9"/>
          <p:cNvSpPr txBox="1"/>
          <p:nvPr/>
        </p:nvSpPr>
        <p:spPr>
          <a:xfrm>
            <a:off x="0" y="1713820"/>
            <a:ext cx="12047861" cy="2769989"/>
          </a:xfrm>
          <a:prstGeom prst="rect">
            <a:avLst/>
          </a:prstGeom>
          <a:noFill/>
        </p:spPr>
        <p:txBody>
          <a:bodyPr wrap="square" rtlCol="0">
            <a:spAutoFit/>
          </a:bodyPr>
          <a:lstStyle/>
          <a:p>
            <a:pPr algn="just" rtl="1">
              <a:defRPr/>
            </a:pPr>
            <a:r>
              <a:rPr lang="fa-IR" sz="2000" b="1" dirty="0">
                <a:cs typeface="B Lotus" panose="00000400000000000000" pitchFamily="2" charset="-78"/>
              </a:rPr>
              <a:t>محل قرار گیری متن</a:t>
            </a:r>
          </a:p>
          <a:p>
            <a:pPr algn="just" rtl="1">
              <a:defRPr/>
            </a:pPr>
            <a:r>
              <a:rPr lang="fa-IR" sz="2000" b="1" dirty="0">
                <a:cs typeface="B Lotus" panose="00000400000000000000" pitchFamily="2" charset="-78"/>
              </a:rPr>
              <a:t>دسترسی در ۳ بخش فهرست، چکیده و متن کامل وجود دارد اما به صورت عمومی نیاز به عضویت و پرداخت بر مبنای مطالعه</a:t>
            </a:r>
            <a:r>
              <a:rPr lang="en-US" sz="2000" b="1" dirty="0">
                <a:latin typeface="Times New Roman" panose="02020603050405020304" pitchFamily="18" charset="0"/>
                <a:cs typeface="Times New Roman" panose="02020603050405020304" pitchFamily="18" charset="0"/>
              </a:rPr>
              <a:t>pay-per-view</a:t>
            </a:r>
            <a:r>
              <a:rPr lang="fa-IR" sz="2000" b="1" dirty="0">
                <a:cs typeface="B Lotus" panose="00000400000000000000" pitchFamily="2" charset="-78"/>
              </a:rPr>
              <a:t> </a:t>
            </a:r>
            <a:r>
              <a:rPr lang="en-US" sz="2000" b="1" dirty="0">
                <a:cs typeface="B Lotus" panose="00000400000000000000" pitchFamily="2" charset="-78"/>
              </a:rPr>
              <a:t> </a:t>
            </a:r>
            <a:r>
              <a:rPr lang="fa-IR" sz="2000" b="1" dirty="0">
                <a:cs typeface="B Lotus" panose="00000400000000000000" pitchFamily="2" charset="-78"/>
              </a:rPr>
              <a:t>دارد. برای اغلب مقالات چکیده به صورت رایگان </a:t>
            </a:r>
            <a:r>
              <a:rPr lang="fa-IR" sz="2000" b="1" dirty="0" smtClean="0">
                <a:cs typeface="B Lotus" panose="00000400000000000000" pitchFamily="2" charset="-78"/>
              </a:rPr>
              <a:t>می باشد ولی </a:t>
            </a:r>
            <a:r>
              <a:rPr lang="fa-IR" sz="2000" b="1" dirty="0">
                <a:cs typeface="B Lotus" panose="00000400000000000000" pitchFamily="2" charset="-78"/>
              </a:rPr>
              <a:t>دسترسی تمام متن نیاز به عضو شدن یا پرداخت هزینه مقاله دارد.</a:t>
            </a:r>
            <a:endParaRPr lang="en-US" sz="2000" b="1" dirty="0">
              <a:cs typeface="B Lotus" panose="00000400000000000000" pitchFamily="2" charset="-78"/>
            </a:endParaRPr>
          </a:p>
          <a:p>
            <a:pPr algn="just" rtl="1">
              <a:defRPr/>
            </a:pPr>
            <a:r>
              <a:rPr lang="fa-IR" sz="2000" b="1" dirty="0">
                <a:cs typeface="B Lotus" panose="00000400000000000000" pitchFamily="2" charset="-78"/>
              </a:rPr>
              <a:t>آدرس اينترنتي اين پايگاه </a:t>
            </a:r>
            <a:r>
              <a:rPr lang="en-US" sz="2000" b="1" dirty="0">
                <a:cs typeface="+mj-cs"/>
                <a:hlinkClick r:id="rId4"/>
              </a:rPr>
              <a:t>www.sciencedirect.com</a:t>
            </a:r>
            <a:r>
              <a:rPr lang="fa-IR" sz="2000" b="1" dirty="0">
                <a:cs typeface="+mj-cs"/>
              </a:rPr>
              <a:t> </a:t>
            </a:r>
            <a:r>
              <a:rPr lang="fa-IR" sz="2000" b="1" dirty="0">
                <a:cs typeface="B Lotus" panose="00000400000000000000" pitchFamily="2" charset="-78"/>
              </a:rPr>
              <a:t>است.</a:t>
            </a:r>
            <a:endParaRPr lang="en-US" sz="2000" b="1" dirty="0">
              <a:cs typeface="B Lotus" panose="00000400000000000000" pitchFamily="2" charset="-78"/>
            </a:endParaRPr>
          </a:p>
          <a:p>
            <a:pPr algn="just" rtl="1">
              <a:buNone/>
              <a:defRPr/>
            </a:pPr>
            <a:endParaRPr lang="fa-IR" sz="2000" b="1" dirty="0">
              <a:solidFill>
                <a:schemeClr val="bg2">
                  <a:lumMod val="25000"/>
                </a:schemeClr>
              </a:solidFill>
              <a:cs typeface="B Lotus" panose="00000400000000000000" pitchFamily="2" charset="-78"/>
            </a:endParaRPr>
          </a:p>
          <a:p>
            <a:pPr algn="just" rtl="1">
              <a:defRPr/>
            </a:pPr>
            <a:r>
              <a:rPr lang="fa-IR" sz="2000" b="1" dirty="0">
                <a:cs typeface="B Lotus" panose="00000400000000000000" pitchFamily="2" charset="-78"/>
              </a:rPr>
              <a:t> در حال حاضر بيش از 16 ميليون مقاله و کتاب در 330000 تاپیک مختلف در اين پايگاه موجود است که هر سال تقريباً 0/5 ميليون به آن افزوده می شود.</a:t>
            </a:r>
          </a:p>
          <a:p>
            <a:pPr algn="just" rtl="1">
              <a:defRPr/>
            </a:pPr>
            <a:r>
              <a:rPr lang="fa-IR" sz="2000" b="1" dirty="0">
                <a:cs typeface="B Lotus" panose="00000400000000000000" pitchFamily="2" charset="-78"/>
              </a:rPr>
              <a:t>امکان دریافت مقالات به صورت فایل </a:t>
            </a:r>
            <a:r>
              <a:rPr lang="en-US" sz="2000" b="1" dirty="0">
                <a:latin typeface="Times New Roman" panose="02020603050405020304" pitchFamily="18" charset="0"/>
                <a:cs typeface="Times New Roman" panose="02020603050405020304" pitchFamily="18" charset="0"/>
              </a:rPr>
              <a:t>PDF</a:t>
            </a:r>
            <a:r>
              <a:rPr lang="fa-IR" sz="2000" b="1" dirty="0">
                <a:cs typeface="B Lotus" panose="00000400000000000000" pitchFamily="2" charset="-78"/>
              </a:rPr>
              <a:t> و یا مشاهده به شکل </a:t>
            </a:r>
            <a:r>
              <a:rPr lang="en-US" sz="2000" b="1" dirty="0">
                <a:latin typeface="Times New Roman" panose="02020603050405020304" pitchFamily="18" charset="0"/>
                <a:cs typeface="Times New Roman" panose="02020603050405020304" pitchFamily="18" charset="0"/>
              </a:rPr>
              <a:t>HTML</a:t>
            </a:r>
            <a:r>
              <a:rPr lang="fa-IR" sz="2000" b="1" dirty="0">
                <a:cs typeface="B Lotus" panose="00000400000000000000" pitchFamily="2" charset="-78"/>
              </a:rPr>
              <a:t> وجود دارد.</a:t>
            </a:r>
          </a:p>
          <a:p>
            <a:pPr algn="r" rtl="1"/>
            <a:endParaRPr lang="en-US" sz="1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7440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9" name="Rectangle 8">
            <a:extLst>
              <a:ext uri="{FF2B5EF4-FFF2-40B4-BE49-F238E27FC236}">
                <a16:creationId xmlns="" xmlns:a16="http://schemas.microsoft.com/office/drawing/2014/main" id="{C4767E8B-C88A-49D3-ADC1-1C7EE013DD72}"/>
              </a:ext>
            </a:extLst>
          </p:cNvPr>
          <p:cNvSpPr>
            <a:spLocks noChangeArrowheads="1"/>
          </p:cNvSpPr>
          <p:nvPr/>
        </p:nvSpPr>
        <p:spPr bwMode="auto">
          <a:xfrm>
            <a:off x="201062" y="1229760"/>
            <a:ext cx="414337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Physical Sciences and Engineering</a:t>
            </a:r>
            <a:r>
              <a:rPr lang="en-US" altLang="en-US" sz="2000" dirty="0">
                <a:solidFill>
                  <a:srgbClr val="FF0000"/>
                </a:solidFill>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Chemical Engineering</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Chemistry</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Computer Science</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8">
                  <a:extLst>
                    <a:ext uri="{A12FA001-AC4F-418D-AE19-62706E023703}">
                      <ahyp:hlinkClr xmlns="" xmlns:ahyp="http://schemas.microsoft.com/office/drawing/2018/hyperlinkcolor" val="tx"/>
                    </a:ext>
                  </a:extLst>
                </a:hlinkClick>
              </a:rPr>
              <a:t>Earth and Planetary Sciences</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9">
                  <a:extLst>
                    <a:ext uri="{A12FA001-AC4F-418D-AE19-62706E023703}">
                      <ahyp:hlinkClr xmlns="" xmlns:ahyp="http://schemas.microsoft.com/office/drawing/2018/hyperlinkcolor" val="tx"/>
                    </a:ext>
                  </a:extLst>
                </a:hlinkClick>
              </a:rPr>
              <a:t>Energy</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10">
                  <a:extLst>
                    <a:ext uri="{A12FA001-AC4F-418D-AE19-62706E023703}">
                      <ahyp:hlinkClr xmlns="" xmlns:ahyp="http://schemas.microsoft.com/office/drawing/2018/hyperlinkcolor" val="tx"/>
                    </a:ext>
                  </a:extLst>
                </a:hlinkClick>
              </a:rPr>
              <a:t>Engineering</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11">
                  <a:extLst>
                    <a:ext uri="{A12FA001-AC4F-418D-AE19-62706E023703}">
                      <ahyp:hlinkClr xmlns="" xmlns:ahyp="http://schemas.microsoft.com/office/drawing/2018/hyperlinkcolor" val="tx"/>
                    </a:ext>
                  </a:extLst>
                </a:hlinkClick>
              </a:rPr>
              <a:t>Materials Science</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12">
                  <a:extLst>
                    <a:ext uri="{A12FA001-AC4F-418D-AE19-62706E023703}">
                      <ahyp:hlinkClr xmlns="" xmlns:ahyp="http://schemas.microsoft.com/office/drawing/2018/hyperlinkcolor" val="tx"/>
                    </a:ext>
                  </a:extLst>
                </a:hlinkClick>
              </a:rPr>
              <a:t>Mathematics</a:t>
            </a:r>
            <a:r>
              <a:rPr lang="en-US" altLang="en-US" sz="2000" dirty="0">
                <a:latin typeface="Times New Roman" panose="02020603050405020304" pitchFamily="18" charset="0"/>
                <a:cs typeface="Times New Roman" panose="02020603050405020304" pitchFamily="18" charset="0"/>
              </a:rPr>
              <a:t> </a:t>
            </a:r>
          </a:p>
          <a:p>
            <a:pPr lvl="1" algn="l" rtl="0" eaLnBrk="1" hangingPunct="1">
              <a:spcBef>
                <a:spcPct val="0"/>
              </a:spcBef>
              <a:buFontTx/>
              <a:buNone/>
            </a:pPr>
            <a:r>
              <a:rPr lang="en-US" altLang="en-US" sz="2000" dirty="0">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Physics and Astronomy</a:t>
            </a:r>
            <a:r>
              <a:rPr lang="en-US" altLang="en-US" sz="2000" dirty="0">
                <a:latin typeface="Times New Roman" panose="02020603050405020304" pitchFamily="18" charset="0"/>
                <a:cs typeface="Times New Roman" panose="02020603050405020304" pitchFamily="18" charset="0"/>
              </a:rPr>
              <a:t> </a:t>
            </a:r>
          </a:p>
          <a:p>
            <a:pPr lvl="1" algn="l" rtl="0">
              <a:spcBef>
                <a:spcPct val="0"/>
              </a:spcBef>
              <a:buNone/>
            </a:pPr>
            <a:r>
              <a:rPr lang="en-US" altLang="en-US" sz="2000" b="1" u="sng" dirty="0">
                <a:solidFill>
                  <a:srgbClr val="FF0000"/>
                </a:solidFill>
                <a:latin typeface="Times New Roman" panose="02020603050405020304" pitchFamily="18" charset="0"/>
                <a:cs typeface="Times New Roman" panose="02020603050405020304" pitchFamily="18" charset="0"/>
                <a:hlinkClick r:id="rId14">
                  <a:extLst>
                    <a:ext uri="{A12FA001-AC4F-418D-AE19-62706E023703}">
                      <ahyp:hlinkClr xmlns="" xmlns:ahyp="http://schemas.microsoft.com/office/drawing/2018/hyperlinkcolor" val="tx"/>
                    </a:ext>
                  </a:extLst>
                </a:hlinkClick>
              </a:rPr>
              <a:t>Health Sciences</a:t>
            </a:r>
            <a:r>
              <a:rPr lang="en-US" altLang="en-US" sz="2000" u="sng" dirty="0">
                <a:solidFill>
                  <a:srgbClr val="FF0000"/>
                </a:solidFill>
                <a:latin typeface="Times New Roman" panose="02020603050405020304" pitchFamily="18" charset="0"/>
                <a:cs typeface="Times New Roman" panose="02020603050405020304" pitchFamily="18" charset="0"/>
              </a:rPr>
              <a:t> </a:t>
            </a:r>
            <a:r>
              <a:rPr lang="en-US" altLang="en-US" sz="2000" u="sng" dirty="0">
                <a:latin typeface="Times New Roman" panose="02020603050405020304" pitchFamily="18" charset="0"/>
                <a:cs typeface="Times New Roman" panose="02020603050405020304" pitchFamily="18" charset="0"/>
              </a:rPr>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15">
                  <a:extLst>
                    <a:ext uri="{A12FA001-AC4F-418D-AE19-62706E023703}">
                      <ahyp:hlinkClr xmlns="" xmlns:ahyp="http://schemas.microsoft.com/office/drawing/2018/hyperlinkcolor" val="tx"/>
                    </a:ext>
                  </a:extLst>
                </a:hlinkClick>
              </a:rPr>
              <a:t>Medicine and Dentistry</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16">
                  <a:extLst>
                    <a:ext uri="{A12FA001-AC4F-418D-AE19-62706E023703}">
                      <ahyp:hlinkClr xmlns="" xmlns:ahyp="http://schemas.microsoft.com/office/drawing/2018/hyperlinkcolor" val="tx"/>
                    </a:ext>
                  </a:extLst>
                </a:hlinkClick>
              </a:rPr>
              <a:t>Nursing and Health Professions</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17">
                  <a:extLst>
                    <a:ext uri="{A12FA001-AC4F-418D-AE19-62706E023703}">
                      <ahyp:hlinkClr xmlns="" xmlns:ahyp="http://schemas.microsoft.com/office/drawing/2018/hyperlinkcolor" val="tx"/>
                    </a:ext>
                  </a:extLst>
                </a:hlinkClick>
              </a:rPr>
              <a:t>Pharmacology, Toxicology and Pharmaceutical Science</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18">
                  <a:extLst>
                    <a:ext uri="{A12FA001-AC4F-418D-AE19-62706E023703}">
                      <ahyp:hlinkClr xmlns="" xmlns:ahyp="http://schemas.microsoft.com/office/drawing/2018/hyperlinkcolor" val="tx"/>
                    </a:ext>
                  </a:extLst>
                </a:hlinkClick>
              </a:rPr>
              <a:t>Veterinary Science and Veterinary Medicine</a:t>
            </a:r>
            <a:endParaRPr lang="en-US" altLang="en-US" sz="20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 xmlns:a16="http://schemas.microsoft.com/office/drawing/2014/main" id="{692F1A77-BB77-4EA9-87E3-8CDE0E891A39}"/>
              </a:ext>
            </a:extLst>
          </p:cNvPr>
          <p:cNvSpPr>
            <a:spLocks noGrp="1"/>
          </p:cNvSpPr>
          <p:nvPr>
            <p:ph type="ctrTitle"/>
          </p:nvPr>
        </p:nvSpPr>
        <p:spPr>
          <a:xfrm>
            <a:off x="5160661" y="1262542"/>
            <a:ext cx="3600450" cy="4801314"/>
          </a:xfrm>
        </p:spPr>
        <p:txBody>
          <a:bodyPr>
            <a:normAutofit/>
          </a:bodyPr>
          <a:lstStyle/>
          <a:p>
            <a:pPr algn="l"/>
            <a:r>
              <a:rPr lang="en-US" altLang="en-US" sz="2000" b="1" u="sng" dirty="0">
                <a:solidFill>
                  <a:srgbClr val="FF0000"/>
                </a:solidFill>
                <a:latin typeface="Times New Roman" panose="02020603050405020304" pitchFamily="18" charset="0"/>
                <a:cs typeface="Times New Roman" panose="02020603050405020304" pitchFamily="18" charset="0"/>
                <a:hlinkClick r:id="rId19">
                  <a:extLst>
                    <a:ext uri="{A12FA001-AC4F-418D-AE19-62706E023703}">
                      <ahyp:hlinkClr xmlns="" xmlns:ahyp="http://schemas.microsoft.com/office/drawing/2018/hyperlinkcolor" val="tx"/>
                    </a:ext>
                  </a:extLst>
                </a:hlinkClick>
              </a:rPr>
              <a:t>Social Sciences and Humanities</a:t>
            </a:r>
            <a:r>
              <a:rPr lang="en-US" altLang="en-US" sz="2000" u="sng" dirty="0">
                <a:solidFill>
                  <a:srgbClr val="FF0000"/>
                </a:solidFill>
                <a:latin typeface="Times New Roman" panose="02020603050405020304" pitchFamily="18" charset="0"/>
                <a:cs typeface="Times New Roman" panose="02020603050405020304" pitchFamily="18" charset="0"/>
              </a:rPr>
              <a:t> </a:t>
            </a:r>
            <a:r>
              <a:rPr lang="en-US" altLang="en-US" sz="2000" u="sng" dirty="0">
                <a:latin typeface="Times New Roman" panose="02020603050405020304" pitchFamily="18" charset="0"/>
                <a:cs typeface="Times New Roman" panose="02020603050405020304" pitchFamily="18" charset="0"/>
              </a:rPr>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0">
                  <a:extLst>
                    <a:ext uri="{A12FA001-AC4F-418D-AE19-62706E023703}">
                      <ahyp:hlinkClr xmlns="" xmlns:ahyp="http://schemas.microsoft.com/office/drawing/2018/hyperlinkcolor" val="tx"/>
                    </a:ext>
                  </a:extLst>
                </a:hlinkClick>
              </a:rPr>
              <a:t>Arts and Humanities</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1">
                  <a:extLst>
                    <a:ext uri="{A12FA001-AC4F-418D-AE19-62706E023703}">
                      <ahyp:hlinkClr xmlns="" xmlns:ahyp="http://schemas.microsoft.com/office/drawing/2018/hyperlinkcolor" val="tx"/>
                    </a:ext>
                  </a:extLst>
                </a:hlinkClick>
              </a:rPr>
              <a:t>Business, Management and Accounting</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2">
                  <a:extLst>
                    <a:ext uri="{A12FA001-AC4F-418D-AE19-62706E023703}">
                      <ahyp:hlinkClr xmlns="" xmlns:ahyp="http://schemas.microsoft.com/office/drawing/2018/hyperlinkcolor" val="tx"/>
                    </a:ext>
                  </a:extLst>
                </a:hlinkClick>
              </a:rPr>
              <a:t>Decision Sciences</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3">
                  <a:extLst>
                    <a:ext uri="{A12FA001-AC4F-418D-AE19-62706E023703}">
                      <ahyp:hlinkClr xmlns="" xmlns:ahyp="http://schemas.microsoft.com/office/drawing/2018/hyperlinkcolor" val="tx"/>
                    </a:ext>
                  </a:extLst>
                </a:hlinkClick>
              </a:rPr>
              <a:t>Economics, Econometrics and Finance</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4">
                  <a:extLst>
                    <a:ext uri="{A12FA001-AC4F-418D-AE19-62706E023703}">
                      <ahyp:hlinkClr xmlns="" xmlns:ahyp="http://schemas.microsoft.com/office/drawing/2018/hyperlinkcolor" val="tx"/>
                    </a:ext>
                  </a:extLst>
                </a:hlinkClick>
              </a:rPr>
              <a:t>Psychology</a:t>
            </a:r>
            <a:r>
              <a:rPr lang="en-US" altLang="en-US" sz="2000" u="sng" dirty="0">
                <a:latin typeface="Times New Roman" panose="02020603050405020304" pitchFamily="18" charset="0"/>
                <a:cs typeface="Times New Roman" panose="02020603050405020304" pitchFamily="18" charset="0"/>
              </a:rPr>
              <a:t> </a:t>
            </a:r>
            <a:br>
              <a:rPr lang="en-US" altLang="en-US" sz="2000" u="sng" dirty="0">
                <a:latin typeface="Times New Roman" panose="02020603050405020304" pitchFamily="18" charset="0"/>
                <a:cs typeface="Times New Roman" panose="02020603050405020304" pitchFamily="18" charset="0"/>
              </a:rPr>
            </a:br>
            <a:r>
              <a:rPr lang="en-US" altLang="en-US" sz="2000" u="sng" dirty="0">
                <a:latin typeface="Times New Roman" panose="02020603050405020304" pitchFamily="18" charset="0"/>
                <a:cs typeface="Times New Roman" panose="02020603050405020304" pitchFamily="18" charset="0"/>
                <a:hlinkClick r:id="rId25">
                  <a:extLst>
                    <a:ext uri="{A12FA001-AC4F-418D-AE19-62706E023703}">
                      <ahyp:hlinkClr xmlns="" xmlns:ahyp="http://schemas.microsoft.com/office/drawing/2018/hyperlinkcolor" val="tx"/>
                    </a:ext>
                  </a:extLst>
                </a:hlinkClick>
              </a:rPr>
              <a:t>Social Sciences</a:t>
            </a:r>
            <a:r>
              <a:rPr lang="en-US" altLang="en-US" sz="2000" u="sng" dirty="0">
                <a:latin typeface="Times New Roman" panose="02020603050405020304" pitchFamily="18" charset="0"/>
                <a:cs typeface="Times New Roman" panose="02020603050405020304" pitchFamily="18" charset="0"/>
              </a:rPr>
              <a:t/>
            </a:r>
            <a:br>
              <a:rPr lang="en-US" altLang="en-US" sz="2000" u="sng" dirty="0">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hlinkClick r:id="rId26">
                  <a:extLst>
                    <a:ext uri="{A12FA001-AC4F-418D-AE19-62706E023703}">
                      <ahyp:hlinkClr xmlns="" xmlns:ahyp="http://schemas.microsoft.com/office/drawing/2018/hyperlinkcolor" val="tx"/>
                    </a:ext>
                  </a:extLst>
                </a:hlinkClick>
              </a:rPr>
              <a:t>Life Sciences</a:t>
            </a:r>
            <a:r>
              <a:rPr lang="en-US" altLang="en-US" sz="2000" dirty="0">
                <a:solidFill>
                  <a:srgbClr val="FF0000"/>
                </a:solidFill>
                <a:latin typeface="Times New Roman" panose="02020603050405020304" pitchFamily="18" charset="0"/>
                <a:cs typeface="Times New Roman" panose="02020603050405020304" pitchFamily="18" charset="0"/>
              </a:rPr>
              <a:t>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hlinkClick r:id="rId27">
                  <a:extLst>
                    <a:ext uri="{A12FA001-AC4F-418D-AE19-62706E023703}">
                      <ahyp:hlinkClr xmlns="" xmlns:ahyp="http://schemas.microsoft.com/office/drawing/2018/hyperlinkcolor" val="tx"/>
                    </a:ext>
                  </a:extLst>
                </a:hlinkClick>
              </a:rPr>
              <a:t>Agricultural and Biological Sciences</a:t>
            </a:r>
            <a:r>
              <a:rPr lang="en-US" altLang="en-US" sz="2000" dirty="0">
                <a:latin typeface="Times New Roman" panose="02020603050405020304" pitchFamily="18" charset="0"/>
                <a:cs typeface="Times New Roman" panose="02020603050405020304" pitchFamily="18" charset="0"/>
              </a:rPr>
              <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hlinkClick r:id="rId28">
                  <a:extLst>
                    <a:ext uri="{A12FA001-AC4F-418D-AE19-62706E023703}">
                      <ahyp:hlinkClr xmlns="" xmlns:ahyp="http://schemas.microsoft.com/office/drawing/2018/hyperlinkcolor" val="tx"/>
                    </a:ext>
                  </a:extLst>
                </a:hlinkClick>
              </a:rPr>
              <a:t>Biochemistry, Genetics and Molecular Biology</a:t>
            </a:r>
            <a:r>
              <a:rPr lang="en-US" altLang="en-US" sz="2000" dirty="0">
                <a:latin typeface="Times New Roman" panose="02020603050405020304" pitchFamily="18" charset="0"/>
                <a:cs typeface="Times New Roman" panose="02020603050405020304" pitchFamily="18" charset="0"/>
              </a:rPr>
              <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hlinkClick r:id="rId29">
                  <a:extLst>
                    <a:ext uri="{A12FA001-AC4F-418D-AE19-62706E023703}">
                      <ahyp:hlinkClr xmlns="" xmlns:ahyp="http://schemas.microsoft.com/office/drawing/2018/hyperlinkcolor" val="tx"/>
                    </a:ext>
                  </a:extLst>
                </a:hlinkClick>
              </a:rPr>
              <a:t>Environmental Science</a:t>
            </a:r>
            <a:r>
              <a:rPr lang="en-US" altLang="en-US" sz="2000" dirty="0">
                <a:latin typeface="Times New Roman" panose="02020603050405020304" pitchFamily="18" charset="0"/>
                <a:cs typeface="Times New Roman" panose="02020603050405020304" pitchFamily="18" charset="0"/>
              </a:rPr>
              <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hlinkClick r:id="rId30">
                  <a:extLst>
                    <a:ext uri="{A12FA001-AC4F-418D-AE19-62706E023703}">
                      <ahyp:hlinkClr xmlns="" xmlns:ahyp="http://schemas.microsoft.com/office/drawing/2018/hyperlinkcolor" val="tx"/>
                    </a:ext>
                  </a:extLst>
                </a:hlinkClick>
              </a:rPr>
              <a:t>Immunology and Microbiology</a:t>
            </a:r>
            <a:r>
              <a:rPr lang="en-US" altLang="en-US" sz="2000" dirty="0">
                <a:latin typeface="Times New Roman" panose="02020603050405020304" pitchFamily="18" charset="0"/>
                <a:cs typeface="Times New Roman" panose="02020603050405020304" pitchFamily="18" charset="0"/>
              </a:rPr>
              <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hlinkClick r:id="rId31">
                  <a:extLst>
                    <a:ext uri="{A12FA001-AC4F-418D-AE19-62706E023703}">
                      <ahyp:hlinkClr xmlns="" xmlns:ahyp="http://schemas.microsoft.com/office/drawing/2018/hyperlinkcolor" val="tx"/>
                    </a:ext>
                  </a:extLst>
                </a:hlinkClick>
              </a:rPr>
              <a:t>Neuroscience</a:t>
            </a:r>
            <a:r>
              <a:rPr lang="en-US" altLang="en-US" sz="2000" dirty="0">
                <a:latin typeface="Times New Roman" panose="02020603050405020304" pitchFamily="18" charset="0"/>
                <a:cs typeface="Times New Roman" panose="02020603050405020304" pitchFamily="18" charset="0"/>
              </a:rPr>
              <a:t> </a:t>
            </a:r>
            <a:r>
              <a:rPr lang="en-US" altLang="en-US" sz="2000" u="sng" dirty="0">
                <a:latin typeface="Times New Roman" panose="02020603050405020304" pitchFamily="18" charset="0"/>
                <a:cs typeface="Times New Roman" panose="02020603050405020304" pitchFamily="18" charset="0"/>
              </a:rPr>
              <a:t> </a:t>
            </a:r>
          </a:p>
        </p:txBody>
      </p:sp>
      <p:sp>
        <p:nvSpPr>
          <p:cNvPr id="12" name="Subtitle 2">
            <a:extLst>
              <a:ext uri="{FF2B5EF4-FFF2-40B4-BE49-F238E27FC236}">
                <a16:creationId xmlns="" xmlns:a16="http://schemas.microsoft.com/office/drawing/2014/main" id="{1C916E24-8F40-4DEE-93CD-68065502518F}"/>
              </a:ext>
            </a:extLst>
          </p:cNvPr>
          <p:cNvSpPr>
            <a:spLocks noGrp="1"/>
          </p:cNvSpPr>
          <p:nvPr>
            <p:ph type="subTitle" idx="1"/>
          </p:nvPr>
        </p:nvSpPr>
        <p:spPr>
          <a:xfrm>
            <a:off x="9270829" y="1429821"/>
            <a:ext cx="2921171" cy="851693"/>
          </a:xfrm>
        </p:spPr>
        <p:txBody>
          <a:bodyPr/>
          <a:lstStyle/>
          <a:p>
            <a:pPr eaLnBrk="1" hangingPunct="1"/>
            <a:r>
              <a:rPr lang="fa-IR" altLang="en-US" sz="2800" b="1" dirty="0">
                <a:solidFill>
                  <a:srgbClr val="92D050"/>
                </a:solidFill>
                <a:cs typeface="Zar" panose="00000400000000000000" pitchFamily="2" charset="-78"/>
              </a:rPr>
              <a:t>فهرست موضوعی</a:t>
            </a:r>
          </a:p>
        </p:txBody>
      </p:sp>
    </p:spTree>
    <p:extLst>
      <p:ext uri="{BB962C8B-B14F-4D97-AF65-F5344CB8AC3E}">
        <p14:creationId xmlns:p14="http://schemas.microsoft.com/office/powerpoint/2010/main" val="34052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1000"/>
                                        <p:tgtEl>
                                          <p:spTgt spid="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9" name="Picture 8">
            <a:extLst>
              <a:ext uri="{FF2B5EF4-FFF2-40B4-BE49-F238E27FC236}">
                <a16:creationId xmlns="" xmlns:a16="http://schemas.microsoft.com/office/drawing/2014/main" id="{31121B37-ED24-4B25-96D3-4341DF2E646F}"/>
              </a:ext>
            </a:extLst>
          </p:cNvPr>
          <p:cNvPicPr>
            <a:picLocks noChangeAspect="1"/>
          </p:cNvPicPr>
          <p:nvPr/>
        </p:nvPicPr>
        <p:blipFill>
          <a:blip r:embed="rId4"/>
          <a:stretch>
            <a:fillRect/>
          </a:stretch>
        </p:blipFill>
        <p:spPr>
          <a:xfrm>
            <a:off x="0" y="1360223"/>
            <a:ext cx="9144000" cy="3950263"/>
          </a:xfrm>
          <a:prstGeom prst="rect">
            <a:avLst/>
          </a:prstGeom>
        </p:spPr>
      </p:pic>
      <p:pic>
        <p:nvPicPr>
          <p:cNvPr id="11" name="Picture 10">
            <a:extLst>
              <a:ext uri="{FF2B5EF4-FFF2-40B4-BE49-F238E27FC236}">
                <a16:creationId xmlns="" xmlns:a16="http://schemas.microsoft.com/office/drawing/2014/main" id="{E2658B10-FCCE-4A3B-8512-5C7471E2D104}"/>
              </a:ext>
            </a:extLst>
          </p:cNvPr>
          <p:cNvPicPr>
            <a:picLocks noChangeAspect="1"/>
          </p:cNvPicPr>
          <p:nvPr/>
        </p:nvPicPr>
        <p:blipFill>
          <a:blip r:embed="rId5"/>
          <a:stretch>
            <a:fillRect/>
          </a:stretch>
        </p:blipFill>
        <p:spPr>
          <a:xfrm>
            <a:off x="0" y="2720446"/>
            <a:ext cx="3573653" cy="3507533"/>
          </a:xfrm>
          <a:prstGeom prst="rect">
            <a:avLst/>
          </a:prstGeom>
        </p:spPr>
      </p:pic>
      <p:sp>
        <p:nvSpPr>
          <p:cNvPr id="12" name="TextBox 11">
            <a:extLst>
              <a:ext uri="{FF2B5EF4-FFF2-40B4-BE49-F238E27FC236}">
                <a16:creationId xmlns="" xmlns:a16="http://schemas.microsoft.com/office/drawing/2014/main" id="{F28CCF98-D718-4D92-82CA-483665599DA7}"/>
              </a:ext>
            </a:extLst>
          </p:cNvPr>
          <p:cNvSpPr txBox="1"/>
          <p:nvPr/>
        </p:nvSpPr>
        <p:spPr>
          <a:xfrm>
            <a:off x="7574395" y="1686391"/>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 xmlns:a16="http://schemas.microsoft.com/office/drawing/2014/main" id="{4EB2973C-5F1B-46D3-A5B5-BAD33CD243FA}"/>
              </a:ext>
            </a:extLst>
          </p:cNvPr>
          <p:cNvSpPr txBox="1"/>
          <p:nvPr/>
        </p:nvSpPr>
        <p:spPr>
          <a:xfrm>
            <a:off x="884880" y="3231175"/>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2</a:t>
            </a:r>
          </a:p>
        </p:txBody>
      </p:sp>
      <p:sp>
        <p:nvSpPr>
          <p:cNvPr id="14" name="TextBox 13">
            <a:extLst>
              <a:ext uri="{FF2B5EF4-FFF2-40B4-BE49-F238E27FC236}">
                <a16:creationId xmlns="" xmlns:a16="http://schemas.microsoft.com/office/drawing/2014/main" id="{FDA0546B-042C-4435-B74D-60BB1C32C107}"/>
              </a:ext>
            </a:extLst>
          </p:cNvPr>
          <p:cNvSpPr txBox="1"/>
          <p:nvPr/>
        </p:nvSpPr>
        <p:spPr>
          <a:xfrm>
            <a:off x="2667741" y="3231175"/>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3</a:t>
            </a:r>
          </a:p>
        </p:txBody>
      </p:sp>
      <p:sp>
        <p:nvSpPr>
          <p:cNvPr id="15" name="TextBox 14">
            <a:extLst>
              <a:ext uri="{FF2B5EF4-FFF2-40B4-BE49-F238E27FC236}">
                <a16:creationId xmlns="" xmlns:a16="http://schemas.microsoft.com/office/drawing/2014/main" id="{47A473EB-3F2B-4431-92E1-8AC613B47765}"/>
              </a:ext>
            </a:extLst>
          </p:cNvPr>
          <p:cNvSpPr txBox="1"/>
          <p:nvPr/>
        </p:nvSpPr>
        <p:spPr>
          <a:xfrm>
            <a:off x="884220" y="3772952"/>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4</a:t>
            </a:r>
          </a:p>
        </p:txBody>
      </p:sp>
      <p:sp>
        <p:nvSpPr>
          <p:cNvPr id="16" name="TextBox 15">
            <a:extLst>
              <a:ext uri="{FF2B5EF4-FFF2-40B4-BE49-F238E27FC236}">
                <a16:creationId xmlns="" xmlns:a16="http://schemas.microsoft.com/office/drawing/2014/main" id="{BE519679-7E2F-46D4-B374-44DDAFF9C2C9}"/>
              </a:ext>
            </a:extLst>
          </p:cNvPr>
          <p:cNvSpPr txBox="1"/>
          <p:nvPr/>
        </p:nvSpPr>
        <p:spPr>
          <a:xfrm>
            <a:off x="884220" y="4314729"/>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5</a:t>
            </a:r>
          </a:p>
        </p:txBody>
      </p:sp>
      <p:sp>
        <p:nvSpPr>
          <p:cNvPr id="17" name="TextBox 16">
            <a:extLst>
              <a:ext uri="{FF2B5EF4-FFF2-40B4-BE49-F238E27FC236}">
                <a16:creationId xmlns="" xmlns:a16="http://schemas.microsoft.com/office/drawing/2014/main" id="{93E1A6C9-0DBA-4168-910F-3245AA4395A0}"/>
              </a:ext>
            </a:extLst>
          </p:cNvPr>
          <p:cNvSpPr txBox="1"/>
          <p:nvPr/>
        </p:nvSpPr>
        <p:spPr>
          <a:xfrm>
            <a:off x="2056183" y="5433374"/>
            <a:ext cx="441146" cy="707886"/>
          </a:xfrm>
          <a:prstGeom prst="rect">
            <a:avLst/>
          </a:prstGeom>
          <a:noFill/>
        </p:spPr>
        <p:txBody>
          <a:bodyPr wrap="non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6</a:t>
            </a:r>
          </a:p>
        </p:txBody>
      </p:sp>
      <p:sp>
        <p:nvSpPr>
          <p:cNvPr id="18" name="Title 1">
            <a:extLst>
              <a:ext uri="{FF2B5EF4-FFF2-40B4-BE49-F238E27FC236}">
                <a16:creationId xmlns="" xmlns:a16="http://schemas.microsoft.com/office/drawing/2014/main" id="{55568296-B01D-4DCC-97DE-EB18B88D76C5}"/>
              </a:ext>
            </a:extLst>
          </p:cNvPr>
          <p:cNvSpPr txBox="1">
            <a:spLocks/>
          </p:cNvSpPr>
          <p:nvPr/>
        </p:nvSpPr>
        <p:spPr>
          <a:xfrm>
            <a:off x="9143999" y="1961538"/>
            <a:ext cx="3048001" cy="18114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fa-IR" sz="2800" dirty="0" smtClean="0">
                <a:latin typeface="Times New Roman" panose="02020603050405020304" pitchFamily="18" charset="0"/>
                <a:cs typeface="B Nazanin" panose="00000400000000000000" pitchFamily="2" charset="-78"/>
              </a:rPr>
              <a:t>مراحل ثبت </a:t>
            </a:r>
            <a:r>
              <a:rPr lang="fa-IR" sz="2800" dirty="0">
                <a:latin typeface="Times New Roman" panose="02020603050405020304" pitchFamily="18" charset="0"/>
                <a:cs typeface="B Nazanin" panose="00000400000000000000" pitchFamily="2" charset="-78"/>
              </a:rPr>
              <a:t>نام در پایگاه </a:t>
            </a:r>
            <a:r>
              <a:rPr lang="en-US" sz="2800" dirty="0">
                <a:latin typeface="Times New Roman" panose="02020603050405020304" pitchFamily="18" charset="0"/>
                <a:cs typeface="B Nazanin" panose="00000400000000000000" pitchFamily="2" charset="-78"/>
              </a:rPr>
              <a:t>Science direct</a:t>
            </a:r>
          </a:p>
        </p:txBody>
      </p:sp>
    </p:spTree>
    <p:extLst>
      <p:ext uri="{BB962C8B-B14F-4D97-AF65-F5344CB8AC3E}">
        <p14:creationId xmlns:p14="http://schemas.microsoft.com/office/powerpoint/2010/main" val="371164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pic>
        <p:nvPicPr>
          <p:cNvPr id="15" name="Picture 14">
            <a:extLst>
              <a:ext uri="{FF2B5EF4-FFF2-40B4-BE49-F238E27FC236}">
                <a16:creationId xmlns="" xmlns:a16="http://schemas.microsoft.com/office/drawing/2014/main" id="{121AF401-D924-4CE8-8227-47C11EA784A7}"/>
              </a:ext>
            </a:extLst>
          </p:cNvPr>
          <p:cNvPicPr>
            <a:picLocks noChangeAspect="1"/>
          </p:cNvPicPr>
          <p:nvPr/>
        </p:nvPicPr>
        <p:blipFill>
          <a:blip r:embed="rId4"/>
          <a:stretch>
            <a:fillRect/>
          </a:stretch>
        </p:blipFill>
        <p:spPr>
          <a:xfrm>
            <a:off x="0" y="1360223"/>
            <a:ext cx="9144000" cy="4017296"/>
          </a:xfrm>
          <a:prstGeom prst="rect">
            <a:avLst/>
          </a:prstGeom>
        </p:spPr>
      </p:pic>
      <p:sp>
        <p:nvSpPr>
          <p:cNvPr id="16" name="Title 1">
            <a:extLst>
              <a:ext uri="{FF2B5EF4-FFF2-40B4-BE49-F238E27FC236}">
                <a16:creationId xmlns="" xmlns:a16="http://schemas.microsoft.com/office/drawing/2014/main" id="{66AAA22A-F513-4A8D-8C2D-692C6F6E1730}"/>
              </a:ext>
            </a:extLst>
          </p:cNvPr>
          <p:cNvSpPr txBox="1">
            <a:spLocks/>
          </p:cNvSpPr>
          <p:nvPr/>
        </p:nvSpPr>
        <p:spPr>
          <a:xfrm>
            <a:off x="9340490" y="1360222"/>
            <a:ext cx="2655020" cy="4379509"/>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defRPr/>
            </a:pPr>
            <a:r>
              <a:rPr lang="fa-IR" sz="2400" dirty="0">
                <a:solidFill>
                  <a:schemeClr val="tx1"/>
                </a:solidFill>
                <a:effectLst>
                  <a:outerShdw blurRad="38100" dist="38100" dir="2700000" algn="tl">
                    <a:srgbClr val="000000">
                      <a:alpha val="43137"/>
                    </a:srgbClr>
                  </a:outerShdw>
                </a:effectLst>
                <a:cs typeface="B Lotus" panose="00000400000000000000" pitchFamily="2" charset="-78"/>
              </a:rPr>
              <a:t>جستجوی ساده</a:t>
            </a:r>
          </a:p>
          <a:p>
            <a:pPr algn="just" rtl="1">
              <a:defRPr/>
            </a:pPr>
            <a:r>
              <a:rPr lang="fa-IR" sz="2000" dirty="0">
                <a:solidFill>
                  <a:schemeClr val="tx1"/>
                </a:solidFill>
                <a:cs typeface="B Lotus" panose="00000400000000000000" pitchFamily="2" charset="-78"/>
              </a:rPr>
              <a:t>پس از ورود شما با صفحه ای همانند تصویر </a:t>
            </a:r>
            <a:r>
              <a:rPr lang="fa-IR" sz="2000" dirty="0" smtClean="0">
                <a:solidFill>
                  <a:schemeClr val="tx1"/>
                </a:solidFill>
                <a:cs typeface="B Lotus" panose="00000400000000000000" pitchFamily="2" charset="-78"/>
              </a:rPr>
              <a:t>روبرو </a:t>
            </a:r>
            <a:r>
              <a:rPr lang="fa-IR" sz="2000" dirty="0">
                <a:solidFill>
                  <a:schemeClr val="tx1"/>
                </a:solidFill>
                <a:cs typeface="B Lotus" panose="00000400000000000000" pitchFamily="2" charset="-78"/>
              </a:rPr>
              <a:t>مواجه خواهید شد. در بالای صفحه کادری به نام جستجوی ساده وجود </a:t>
            </a:r>
            <a:r>
              <a:rPr lang="fa-IR" sz="2000" dirty="0" smtClean="0">
                <a:solidFill>
                  <a:schemeClr val="tx1"/>
                </a:solidFill>
                <a:cs typeface="B Lotus" panose="00000400000000000000" pitchFamily="2" charset="-78"/>
              </a:rPr>
              <a:t>دارد، </a:t>
            </a:r>
            <a:r>
              <a:rPr lang="fa-IR" sz="2000" dirty="0">
                <a:solidFill>
                  <a:schemeClr val="tx1"/>
                </a:solidFill>
                <a:cs typeface="B Lotus" panose="00000400000000000000" pitchFamily="2" charset="-78"/>
              </a:rPr>
              <a:t>میتوانید در مقالات یا تصاویر، در عنوان کتابها یا مجلات، شماره </a:t>
            </a:r>
            <a:r>
              <a:rPr lang="fa-IR" sz="2000" dirty="0" smtClean="0">
                <a:solidFill>
                  <a:schemeClr val="tx1"/>
                </a:solidFill>
                <a:cs typeface="B Lotus" panose="00000400000000000000" pitchFamily="2" charset="-78"/>
              </a:rPr>
              <a:t>نشریه، </a:t>
            </a:r>
            <a:r>
              <a:rPr lang="fa-IR" sz="2000" dirty="0">
                <a:solidFill>
                  <a:schemeClr val="tx1"/>
                </a:solidFill>
                <a:cs typeface="B Lotus" panose="00000400000000000000" pitchFamily="2" charset="-78"/>
              </a:rPr>
              <a:t>جلد، مولف، و شماره صفحه به جستجو </a:t>
            </a:r>
            <a:r>
              <a:rPr lang="fa-IR" sz="2000" dirty="0" smtClean="0">
                <a:solidFill>
                  <a:schemeClr val="tx1"/>
                </a:solidFill>
                <a:cs typeface="B Lotus" panose="00000400000000000000" pitchFamily="2" charset="-78"/>
              </a:rPr>
              <a:t>بپردازید.</a:t>
            </a:r>
            <a:endParaRPr lang="fa-IR" sz="2000" dirty="0">
              <a:solidFill>
                <a:schemeClr val="tx1"/>
              </a:solidFill>
              <a:cs typeface="B Lotus" panose="00000400000000000000" pitchFamily="2" charset="-78"/>
            </a:endParaRPr>
          </a:p>
        </p:txBody>
      </p:sp>
      <p:sp>
        <p:nvSpPr>
          <p:cNvPr id="18" name="Up Arrow Callout 4">
            <a:extLst>
              <a:ext uri="{FF2B5EF4-FFF2-40B4-BE49-F238E27FC236}">
                <a16:creationId xmlns="" xmlns:a16="http://schemas.microsoft.com/office/drawing/2014/main" id="{1FAD4528-0851-49B4-B293-B2F11C86AF13}"/>
              </a:ext>
            </a:extLst>
          </p:cNvPr>
          <p:cNvSpPr/>
          <p:nvPr/>
        </p:nvSpPr>
        <p:spPr>
          <a:xfrm>
            <a:off x="2131619" y="2618777"/>
            <a:ext cx="3000375" cy="1500187"/>
          </a:xfrm>
          <a:prstGeom prst="up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b="1" dirty="0">
                <a:solidFill>
                  <a:schemeClr val="bg2">
                    <a:lumMod val="25000"/>
                  </a:schemeClr>
                </a:solidFill>
                <a:cs typeface="B Nazanin" pitchFamily="2" charset="-78"/>
              </a:rPr>
              <a:t>چنانچه به دنبال مجله يا کتاب خاصی با مشخصات آن هستيد در اين قسمت وارد نماييد</a:t>
            </a:r>
          </a:p>
        </p:txBody>
      </p:sp>
      <p:sp>
        <p:nvSpPr>
          <p:cNvPr id="19" name="Rounded Rectangular Callout 6">
            <a:extLst>
              <a:ext uri="{FF2B5EF4-FFF2-40B4-BE49-F238E27FC236}">
                <a16:creationId xmlns="" xmlns:a16="http://schemas.microsoft.com/office/drawing/2014/main" id="{4AD41B97-09D2-41AD-A575-BB3A34F03915}"/>
              </a:ext>
            </a:extLst>
          </p:cNvPr>
          <p:cNvSpPr/>
          <p:nvPr/>
        </p:nvSpPr>
        <p:spPr>
          <a:xfrm>
            <a:off x="5201391" y="3512913"/>
            <a:ext cx="1643063" cy="857250"/>
          </a:xfrm>
          <a:prstGeom prst="wedgeRoundRectCallout">
            <a:avLst>
              <a:gd name="adj1" fmla="val 59056"/>
              <a:gd name="adj2" fmla="val -159434"/>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600" b="1" dirty="0">
                <a:solidFill>
                  <a:schemeClr val="bg2">
                    <a:lumMod val="25000"/>
                  </a:schemeClr>
                </a:solidFill>
                <a:cs typeface="B Nazanin" pitchFamily="2" charset="-78"/>
              </a:rPr>
              <a:t>همچنین میتوان وارد صفحه جستجو  پیشرفته شويد</a:t>
            </a:r>
          </a:p>
        </p:txBody>
      </p:sp>
      <p:sp>
        <p:nvSpPr>
          <p:cNvPr id="21" name="Rounded Rectangular Callout 6">
            <a:extLst>
              <a:ext uri="{FF2B5EF4-FFF2-40B4-BE49-F238E27FC236}">
                <a16:creationId xmlns="" xmlns:a16="http://schemas.microsoft.com/office/drawing/2014/main" id="{C41C22EE-BF84-4851-A937-D133746DC701}"/>
              </a:ext>
            </a:extLst>
          </p:cNvPr>
          <p:cNvSpPr/>
          <p:nvPr/>
        </p:nvSpPr>
        <p:spPr>
          <a:xfrm>
            <a:off x="0" y="3498715"/>
            <a:ext cx="1852507" cy="857250"/>
          </a:xfrm>
          <a:prstGeom prst="wedgeRoundRectCallout">
            <a:avLst>
              <a:gd name="adj1" fmla="val 27580"/>
              <a:gd name="adj2" fmla="val -159434"/>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1600" b="1" dirty="0">
                <a:solidFill>
                  <a:schemeClr val="bg2">
                    <a:lumMod val="25000"/>
                  </a:schemeClr>
                </a:solidFill>
                <a:cs typeface="B Nazanin" pitchFamily="2" charset="-78"/>
              </a:rPr>
              <a:t>برای جستجوی سريع کليد واژه خود را در ين قسمت وارد نماييد</a:t>
            </a:r>
          </a:p>
        </p:txBody>
      </p:sp>
    </p:spTree>
    <p:extLst>
      <p:ext uri="{BB962C8B-B14F-4D97-AF65-F5344CB8AC3E}">
        <p14:creationId xmlns:p14="http://schemas.microsoft.com/office/powerpoint/2010/main" val="31170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2000"/>
                                        <p:tgtEl>
                                          <p:spTgt spid="18"/>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2000"/>
                                        <p:tgtEl>
                                          <p:spTgt spid="19"/>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44725"/>
            <a:chOff x="0" y="0"/>
            <a:chExt cx="12192000" cy="6844725"/>
          </a:xfrm>
        </p:grpSpPr>
        <p:sp>
          <p:nvSpPr>
            <p:cNvPr id="5" name="Flowchart: Document 4"/>
            <p:cNvSpPr/>
            <p:nvPr/>
          </p:nvSpPr>
          <p:spPr>
            <a:xfrm rot="10800000">
              <a:off x="0" y="6235177"/>
              <a:ext cx="12192000" cy="609548"/>
            </a:xfrm>
            <a:prstGeom prst="flowChartDocument">
              <a:avLst/>
            </a:prstGeom>
            <a:solidFill>
              <a:srgbClr val="F5F5F5"/>
            </a:solidFill>
            <a:ln w="22225">
              <a:solidFill>
                <a:srgbClr val="ADADAD"/>
              </a:solidFill>
            </a:ln>
            <a:effectLst>
              <a:outerShdw blurRad="63500" dist="114300" dir="13200000" sx="99000" sy="99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398"/>
                </a:solidFill>
              </a:endParaRPr>
            </a:p>
          </p:txBody>
        </p:sp>
        <p:sp>
          <p:nvSpPr>
            <p:cNvPr id="3" name="Flowchart: Document 2"/>
            <p:cNvSpPr/>
            <p:nvPr/>
          </p:nvSpPr>
          <p:spPr>
            <a:xfrm>
              <a:off x="0" y="0"/>
              <a:ext cx="12192000" cy="1360223"/>
            </a:xfrm>
            <a:prstGeom prst="flowChartDocument">
              <a:avLst/>
            </a:prstGeom>
            <a:solidFill>
              <a:srgbClr val="007398"/>
            </a:solidFill>
            <a:ln w="19050">
              <a:solidFill>
                <a:srgbClr val="ADADAD"/>
              </a:solidFill>
            </a:ln>
            <a:effectLst>
              <a:outerShdw blurRad="63500" dist="1143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b="1" dirty="0">
                  <a:solidFill>
                    <a:schemeClr val="bg1"/>
                  </a:solidFill>
                  <a:cs typeface="B Nazanin" panose="00000400000000000000" pitchFamily="2" charset="-78"/>
                </a:rPr>
                <a:t>										</a:t>
              </a: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endParaRPr lang="en-US" sz="1100" b="1" dirty="0">
                <a:solidFill>
                  <a:schemeClr val="bg1"/>
                </a:solidFill>
                <a:cs typeface="B Nazanin" panose="00000400000000000000" pitchFamily="2" charset="-78"/>
              </a:endParaRPr>
            </a:p>
            <a:p>
              <a:pPr algn="ctr" rtl="1"/>
              <a:r>
                <a:rPr lang="en-US" sz="1100" b="1" dirty="0">
                  <a:solidFill>
                    <a:schemeClr val="bg1"/>
                  </a:solidFill>
                  <a:cs typeface="B Nazanin" panose="00000400000000000000" pitchFamily="2" charset="-78"/>
                </a:rPr>
                <a:t>	 </a:t>
              </a:r>
            </a:p>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a:t>
              </a:r>
            </a:p>
            <a:p>
              <a:pPr algn="r" rtl="1"/>
              <a:r>
                <a:rPr lang="fa-IR" sz="1100" b="1" dirty="0">
                  <a:solidFill>
                    <a:schemeClr val="bg1"/>
                  </a:solidFill>
                  <a:cs typeface="B Nazanin" panose="00000400000000000000" pitchFamily="2" charset="-78"/>
                </a:rPr>
                <a:t>								</a:t>
              </a:r>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      مدیریت اطلاع‌رسانی و منابع پژشکی</a:t>
              </a:r>
              <a:endParaRPr lang="en-US" sz="1100" b="1" dirty="0">
                <a:solidFill>
                  <a:schemeClr val="bg1"/>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14" y="62036"/>
              <a:ext cx="584979" cy="757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61" y="6047343"/>
              <a:ext cx="505324" cy="375668"/>
            </a:xfrm>
            <a:prstGeom prst="rect">
              <a:avLst/>
            </a:prstGeom>
          </p:spPr>
        </p:pic>
        <p:sp>
          <p:nvSpPr>
            <p:cNvPr id="4" name="TextBox 3"/>
            <p:cNvSpPr txBox="1"/>
            <p:nvPr/>
          </p:nvSpPr>
          <p:spPr>
            <a:xfrm>
              <a:off x="9511862" y="495445"/>
              <a:ext cx="1507336" cy="369332"/>
            </a:xfrm>
            <a:prstGeom prst="rect">
              <a:avLst/>
            </a:prstGeom>
            <a:noFill/>
          </p:spPr>
          <p:txBody>
            <a:bodyPr wrap="none" rtlCol="0">
              <a:spAutoFit/>
            </a:bodyPr>
            <a:lstStyle/>
            <a:p>
              <a:r>
                <a:rPr lang="en-US" dirty="0">
                  <a:solidFill>
                    <a:srgbClr val="F68F54"/>
                  </a:solidFill>
                </a:rPr>
                <a:t>Science Direct</a:t>
              </a:r>
            </a:p>
          </p:txBody>
        </p:sp>
      </p:grpSp>
      <p:sp>
        <p:nvSpPr>
          <p:cNvPr id="9" name="TextBox 8">
            <a:extLst>
              <a:ext uri="{FF2B5EF4-FFF2-40B4-BE49-F238E27FC236}">
                <a16:creationId xmlns="" xmlns:a16="http://schemas.microsoft.com/office/drawing/2014/main" id="{CC34FBC6-8BCC-4489-8585-0CE122AEDA5A}"/>
              </a:ext>
            </a:extLst>
          </p:cNvPr>
          <p:cNvSpPr txBox="1"/>
          <p:nvPr/>
        </p:nvSpPr>
        <p:spPr>
          <a:xfrm>
            <a:off x="5990157" y="1674041"/>
            <a:ext cx="5823545" cy="3231654"/>
          </a:xfrm>
          <a:prstGeom prst="rect">
            <a:avLst/>
          </a:prstGeom>
          <a:noFill/>
        </p:spPr>
        <p:txBody>
          <a:bodyPr wrap="square" rtlCol="0">
            <a:spAutoFit/>
          </a:bodyPr>
          <a:lstStyle/>
          <a:p>
            <a:pPr algn="just" rtl="1"/>
            <a:r>
              <a:rPr lang="fa-IR" sz="2400" b="1" dirty="0">
                <a:cs typeface="B Lotus" panose="00000400000000000000" pitchFamily="2" charset="-78"/>
              </a:rPr>
              <a:t>جستجوی پیشرفته </a:t>
            </a:r>
          </a:p>
          <a:p>
            <a:pPr algn="just" rtl="1"/>
            <a:r>
              <a:rPr lang="fa-IR" sz="2000" dirty="0" smtClean="0">
                <a:cs typeface="B Lotus" panose="00000400000000000000" pitchFamily="2" charset="-78"/>
              </a:rPr>
              <a:t>در </a:t>
            </a:r>
            <a:r>
              <a:rPr lang="fa-IR" sz="2000" dirty="0">
                <a:cs typeface="B Lotus" panose="00000400000000000000" pitchFamily="2" charset="-78"/>
              </a:rPr>
              <a:t>صفحه مذکور گزینه‌هایی برای جستجو نمایش داده خواهد شد و شما می‌توانید جستجوی خود را به صورت کلی انجام دهید و یا نتایج جستجو را به کتاب، مجله، کارهای مرجع و یا تصاویر محدود سازید. پس از این که محدودیت جستجوی خود  را انتخاب کردید، می‌توانید در فیلد اول موضوع مورد جستجوی خود را وارد کنید و سپس زمینه تخصصی مد نظر خود را در فیلد پایین‌تر علامت بزنید. هم‌چنین شما می‌توانید با استفاده از گزینه‌های </a:t>
            </a:r>
            <a:r>
              <a:rPr lang="en-US" sz="2000" dirty="0">
                <a:cs typeface="B Lotus" panose="00000400000000000000" pitchFamily="2" charset="-78"/>
              </a:rPr>
              <a:t>AND، OR</a:t>
            </a:r>
            <a:r>
              <a:rPr lang="fa-IR" sz="2000" dirty="0">
                <a:cs typeface="B Lotus" panose="00000400000000000000" pitchFamily="2" charset="-78"/>
              </a:rPr>
              <a:t> و یا</a:t>
            </a:r>
            <a:r>
              <a:rPr lang="en-US" sz="2000" dirty="0">
                <a:cs typeface="B Lotus" panose="00000400000000000000" pitchFamily="2" charset="-78"/>
              </a:rPr>
              <a:t> OR NOT </a:t>
            </a:r>
            <a:r>
              <a:rPr lang="fa-IR" sz="2000" dirty="0">
                <a:cs typeface="B Lotus" panose="00000400000000000000" pitchFamily="2" charset="-78"/>
              </a:rPr>
              <a:t>موضوعات ترکیبی با موضوع مورد نظر را جستجو کنید. </a:t>
            </a:r>
            <a:endParaRPr lang="en-US" sz="2000" dirty="0">
              <a:cs typeface="B Lotus" panose="00000400000000000000" pitchFamily="2" charset="-78"/>
            </a:endParaRPr>
          </a:p>
          <a:p>
            <a:pPr algn="just" rtl="1"/>
            <a:endParaRPr lang="en-US" sz="2000" dirty="0">
              <a:cs typeface="B Lotus" panose="00000400000000000000" pitchFamily="2" charset="-78"/>
            </a:endParaRPr>
          </a:p>
        </p:txBody>
      </p:sp>
      <p:pic>
        <p:nvPicPr>
          <p:cNvPr id="10" name="Picture 9">
            <a:extLst>
              <a:ext uri="{FF2B5EF4-FFF2-40B4-BE49-F238E27FC236}">
                <a16:creationId xmlns="" xmlns:a16="http://schemas.microsoft.com/office/drawing/2014/main" id="{29A3704E-A0A3-4024-AFDA-6E5DBE0F5D4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Effect>
                      <a14:brightnessContrast contrast="-20000"/>
                    </a14:imgEffect>
                  </a14:imgLayer>
                </a14:imgProps>
              </a:ext>
            </a:extLst>
          </a:blip>
          <a:stretch>
            <a:fillRect/>
          </a:stretch>
        </p:blipFill>
        <p:spPr>
          <a:xfrm>
            <a:off x="0" y="0"/>
            <a:ext cx="5584785" cy="6858000"/>
          </a:xfrm>
          <a:prstGeom prst="rect">
            <a:avLst/>
          </a:prstGeom>
        </p:spPr>
      </p:pic>
      <p:pic>
        <p:nvPicPr>
          <p:cNvPr id="11" name="Picture 10">
            <a:extLst>
              <a:ext uri="{FF2B5EF4-FFF2-40B4-BE49-F238E27FC236}">
                <a16:creationId xmlns="" xmlns:a16="http://schemas.microsoft.com/office/drawing/2014/main" id="{ED70B0BB-9C62-4039-880A-EB319A8A1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556" y="68199"/>
            <a:ext cx="584979" cy="757031"/>
          </a:xfrm>
          <a:prstGeom prst="rect">
            <a:avLst/>
          </a:prstGeom>
        </p:spPr>
      </p:pic>
      <p:sp>
        <p:nvSpPr>
          <p:cNvPr id="2" name="Rectangle 1">
            <a:extLst>
              <a:ext uri="{FF2B5EF4-FFF2-40B4-BE49-F238E27FC236}">
                <a16:creationId xmlns="" xmlns:a16="http://schemas.microsoft.com/office/drawing/2014/main" id="{E89AE668-9F13-4018-B1F5-E6EE254D3287}"/>
              </a:ext>
            </a:extLst>
          </p:cNvPr>
          <p:cNvSpPr/>
          <p:nvPr/>
        </p:nvSpPr>
        <p:spPr>
          <a:xfrm>
            <a:off x="5010810" y="797620"/>
            <a:ext cx="2862469" cy="430887"/>
          </a:xfrm>
          <a:prstGeom prst="rect">
            <a:avLst/>
          </a:prstGeom>
        </p:spPr>
        <p:txBody>
          <a:bodyPr wrap="square">
            <a:spAutoFit/>
          </a:bodyPr>
          <a:lstStyle/>
          <a:p>
            <a:pPr algn="ctr" rtl="1"/>
            <a:r>
              <a:rPr lang="en-US" sz="1100" b="1" dirty="0">
                <a:solidFill>
                  <a:schemeClr val="bg1"/>
                </a:solidFill>
                <a:cs typeface="B Nazanin" panose="00000400000000000000" pitchFamily="2" charset="-78"/>
              </a:rPr>
              <a:t>        </a:t>
            </a:r>
            <a:r>
              <a:rPr lang="fa-IR" sz="1100" b="1" dirty="0">
                <a:solidFill>
                  <a:schemeClr val="bg1"/>
                </a:solidFill>
                <a:cs typeface="B Nazanin" panose="00000400000000000000" pitchFamily="2" charset="-78"/>
              </a:rPr>
              <a:t>دانشگاه علوم پزشکی کرمانشاه	</a:t>
            </a:r>
            <a:endParaRPr lang="en-US" sz="1100" b="1" dirty="0">
              <a:solidFill>
                <a:schemeClr val="bg1"/>
              </a:solidFill>
              <a:cs typeface="B Nazanin" panose="00000400000000000000" pitchFamily="2" charset="-78"/>
            </a:endParaRPr>
          </a:p>
          <a:p>
            <a:pPr algn="ctr" rtl="1"/>
            <a:r>
              <a:rPr lang="fa-IR" sz="1100" b="1" dirty="0">
                <a:solidFill>
                  <a:schemeClr val="bg1"/>
                </a:solidFill>
                <a:cs typeface="B Nazanin" panose="00000400000000000000" pitchFamily="2" charset="-78"/>
              </a:rPr>
              <a:t>مدیریت اطلاع‌رسانی و منابع پژشکی</a:t>
            </a:r>
            <a:endParaRPr lang="en-US" sz="1100" dirty="0"/>
          </a:p>
        </p:txBody>
      </p:sp>
      <p:sp>
        <p:nvSpPr>
          <p:cNvPr id="12" name="TextBox 11">
            <a:extLst>
              <a:ext uri="{FF2B5EF4-FFF2-40B4-BE49-F238E27FC236}">
                <a16:creationId xmlns="" xmlns:a16="http://schemas.microsoft.com/office/drawing/2014/main" id="{50BA0401-FF71-4F31-BA09-19A73740EB52}"/>
              </a:ext>
            </a:extLst>
          </p:cNvPr>
          <p:cNvSpPr txBox="1"/>
          <p:nvPr/>
        </p:nvSpPr>
        <p:spPr>
          <a:xfrm>
            <a:off x="0" y="4388518"/>
            <a:ext cx="1712924" cy="1846659"/>
          </a:xfrm>
          <a:prstGeom prst="rect">
            <a:avLst/>
          </a:prstGeom>
          <a:noFill/>
        </p:spPr>
        <p:txBody>
          <a:bodyPr wrap="square" rtlCol="0">
            <a:spAutoFit/>
          </a:bodyPr>
          <a:lstStyle/>
          <a:p>
            <a:pPr algn="r" rtl="1"/>
            <a:r>
              <a:rPr lang="fa-IR" sz="1600" dirty="0">
                <a:solidFill>
                  <a:srgbClr val="FF0000"/>
                </a:solidFill>
                <a:cs typeface="B Lotus" panose="00000400000000000000" pitchFamily="2" charset="-78"/>
              </a:rPr>
              <a:t>محدود کردن جستجوی مورد نظر بر اساس نوع مقالات (مقالات علمی پژوهشی، مروری، مطالعه موردی،کارآزمایی بالینی )</a:t>
            </a:r>
          </a:p>
          <a:p>
            <a:endParaRPr lang="en-US" dirty="0">
              <a:solidFill>
                <a:srgbClr val="FF0000"/>
              </a:solidFill>
              <a:cs typeface="B Lotus" panose="00000400000000000000" pitchFamily="2" charset="-78"/>
            </a:endParaRPr>
          </a:p>
        </p:txBody>
      </p:sp>
      <p:sp>
        <p:nvSpPr>
          <p:cNvPr id="13" name="TextBox 12">
            <a:extLst>
              <a:ext uri="{FF2B5EF4-FFF2-40B4-BE49-F238E27FC236}">
                <a16:creationId xmlns="" xmlns:a16="http://schemas.microsoft.com/office/drawing/2014/main" id="{1D3AC9E0-3673-4EB9-A5B8-E2A0B9B9EA01}"/>
              </a:ext>
            </a:extLst>
          </p:cNvPr>
          <p:cNvSpPr txBox="1"/>
          <p:nvPr/>
        </p:nvSpPr>
        <p:spPr>
          <a:xfrm>
            <a:off x="2557850" y="4019186"/>
            <a:ext cx="2182008" cy="369332"/>
          </a:xfrm>
          <a:prstGeom prst="rect">
            <a:avLst/>
          </a:prstGeom>
          <a:noFill/>
        </p:spPr>
        <p:txBody>
          <a:bodyPr wrap="none" rtlCol="0">
            <a:spAutoFit/>
          </a:bodyPr>
          <a:lstStyle/>
          <a:p>
            <a:r>
              <a:rPr lang="fa-IR" dirty="0">
                <a:solidFill>
                  <a:srgbClr val="FF0000"/>
                </a:solidFill>
                <a:cs typeface="B Lotus" panose="00000400000000000000" pitchFamily="2" charset="-78"/>
              </a:rPr>
              <a:t>انتخاب نوع پرونده مورد نظر</a:t>
            </a:r>
            <a:endParaRPr lang="en-US" dirty="0">
              <a:solidFill>
                <a:srgbClr val="FF0000"/>
              </a:solidFill>
              <a:cs typeface="B Lotus" panose="00000400000000000000" pitchFamily="2" charset="-78"/>
            </a:endParaRPr>
          </a:p>
        </p:txBody>
      </p:sp>
      <p:sp>
        <p:nvSpPr>
          <p:cNvPr id="14" name="TextBox 13">
            <a:extLst>
              <a:ext uri="{FF2B5EF4-FFF2-40B4-BE49-F238E27FC236}">
                <a16:creationId xmlns="" xmlns:a16="http://schemas.microsoft.com/office/drawing/2014/main" id="{74A1A8B0-3FC7-42EE-884A-347114773F31}"/>
              </a:ext>
            </a:extLst>
          </p:cNvPr>
          <p:cNvSpPr txBox="1"/>
          <p:nvPr/>
        </p:nvSpPr>
        <p:spPr>
          <a:xfrm>
            <a:off x="1967791" y="1914220"/>
            <a:ext cx="2169184" cy="369332"/>
          </a:xfrm>
          <a:prstGeom prst="rect">
            <a:avLst/>
          </a:prstGeom>
          <a:noFill/>
        </p:spPr>
        <p:txBody>
          <a:bodyPr wrap="none" rtlCol="0">
            <a:spAutoFit/>
          </a:bodyPr>
          <a:lstStyle/>
          <a:p>
            <a:r>
              <a:rPr lang="fa-IR" dirty="0">
                <a:solidFill>
                  <a:srgbClr val="FF0000"/>
                </a:solidFill>
                <a:cs typeface="B Lotus" panose="00000400000000000000" pitchFamily="2" charset="-78"/>
              </a:rPr>
              <a:t>انتخاب نویسندگان مورد نظر</a:t>
            </a:r>
            <a:endParaRPr lang="en-US" dirty="0">
              <a:solidFill>
                <a:srgbClr val="FF0000"/>
              </a:solidFill>
              <a:cs typeface="B Lotus" panose="00000400000000000000" pitchFamily="2" charset="-78"/>
            </a:endParaRPr>
          </a:p>
        </p:txBody>
      </p:sp>
      <p:sp>
        <p:nvSpPr>
          <p:cNvPr id="15" name="TextBox 14">
            <a:extLst>
              <a:ext uri="{FF2B5EF4-FFF2-40B4-BE49-F238E27FC236}">
                <a16:creationId xmlns="" xmlns:a16="http://schemas.microsoft.com/office/drawing/2014/main" id="{A653199E-382C-4B02-99D0-E570FD298259}"/>
              </a:ext>
            </a:extLst>
          </p:cNvPr>
          <p:cNvSpPr txBox="1"/>
          <p:nvPr/>
        </p:nvSpPr>
        <p:spPr>
          <a:xfrm>
            <a:off x="2230061" y="1489376"/>
            <a:ext cx="1901483" cy="369332"/>
          </a:xfrm>
          <a:prstGeom prst="rect">
            <a:avLst/>
          </a:prstGeom>
          <a:noFill/>
        </p:spPr>
        <p:txBody>
          <a:bodyPr wrap="none" rtlCol="0">
            <a:spAutoFit/>
          </a:bodyPr>
          <a:lstStyle/>
          <a:p>
            <a:r>
              <a:rPr lang="fa-IR" dirty="0">
                <a:solidFill>
                  <a:srgbClr val="FF0000"/>
                </a:solidFill>
                <a:cs typeface="B Lotus" panose="00000400000000000000" pitchFamily="2" charset="-78"/>
              </a:rPr>
              <a:t>انتخاب ژورنال مورد نظر</a:t>
            </a:r>
            <a:endParaRPr lang="en-US" dirty="0">
              <a:solidFill>
                <a:srgbClr val="FF0000"/>
              </a:solidFill>
              <a:cs typeface="B Lotus" panose="00000400000000000000" pitchFamily="2" charset="-78"/>
            </a:endParaRPr>
          </a:p>
        </p:txBody>
      </p:sp>
      <p:sp>
        <p:nvSpPr>
          <p:cNvPr id="16" name="TextBox 15">
            <a:extLst>
              <a:ext uri="{FF2B5EF4-FFF2-40B4-BE49-F238E27FC236}">
                <a16:creationId xmlns="" xmlns:a16="http://schemas.microsoft.com/office/drawing/2014/main" id="{628A8AEF-019D-4E6A-935F-5986A7C116D9}"/>
              </a:ext>
            </a:extLst>
          </p:cNvPr>
          <p:cNvSpPr txBox="1"/>
          <p:nvPr/>
        </p:nvSpPr>
        <p:spPr>
          <a:xfrm>
            <a:off x="4088674" y="1476102"/>
            <a:ext cx="1588849" cy="369332"/>
          </a:xfrm>
          <a:prstGeom prst="rect">
            <a:avLst/>
          </a:prstGeom>
          <a:noFill/>
        </p:spPr>
        <p:txBody>
          <a:bodyPr wrap="square" rtlCol="0">
            <a:spAutoFit/>
          </a:bodyPr>
          <a:lstStyle/>
          <a:p>
            <a:r>
              <a:rPr lang="fa-IR" dirty="0">
                <a:solidFill>
                  <a:srgbClr val="FF0000"/>
                </a:solidFill>
                <a:cs typeface="B Lotus" panose="00000400000000000000" pitchFamily="2" charset="-78"/>
              </a:rPr>
              <a:t>انتخاب بازه زمانی</a:t>
            </a:r>
            <a:endParaRPr lang="en-US" dirty="0">
              <a:solidFill>
                <a:srgbClr val="FF0000"/>
              </a:solidFill>
              <a:cs typeface="B Lotus" panose="00000400000000000000" pitchFamily="2" charset="-78"/>
            </a:endParaRPr>
          </a:p>
        </p:txBody>
      </p:sp>
    </p:spTree>
    <p:extLst>
      <p:ext uri="{BB962C8B-B14F-4D97-AF65-F5344CB8AC3E}">
        <p14:creationId xmlns:p14="http://schemas.microsoft.com/office/powerpoint/2010/main" val="4022715360"/>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B0F0"/>
      </a:dk2>
      <a:lt2>
        <a:srgbClr val="5B9BD5"/>
      </a:lt2>
      <a:accent1>
        <a:srgbClr val="5B9BD5"/>
      </a:accent1>
      <a:accent2>
        <a:srgbClr val="ED7D31"/>
      </a:accent2>
      <a:accent3>
        <a:srgbClr val="7030A0"/>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1842</Words>
  <Application>Microsoft Office PowerPoint</Application>
  <PresentationFormat>Custom</PresentationFormat>
  <Paragraphs>373</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B Nazanin</vt:lpstr>
      <vt:lpstr>Times New Roman</vt:lpstr>
      <vt:lpstr>B Titr</vt:lpstr>
      <vt:lpstr>B Lotus</vt:lpstr>
      <vt:lpstr>Wingdings</vt:lpstr>
      <vt:lpstr>Calibri Light</vt:lpstr>
      <vt:lpstr>B Mitra</vt:lpstr>
      <vt:lpstr>Zar</vt:lpstr>
      <vt:lpstr>Office Theme</vt:lpstr>
      <vt:lpstr>PowerPoint Presentation</vt:lpstr>
      <vt:lpstr>PowerPoint Presentation</vt:lpstr>
      <vt:lpstr>PowerPoint Presentation</vt:lpstr>
      <vt:lpstr>PowerPoint Presentation</vt:lpstr>
      <vt:lpstr>PowerPoint Presentation</vt:lpstr>
      <vt:lpstr>Social Sciences and Humanities  Arts and Humanities  Business, Management and Accounting  Decision Sciences  Economics, Econometrics and Finance  Psychology  Social Sciences Life Sciences  Agricultural and Biological Sciences  Biochemistry, Genetics and Molecular Biology  Environmental Science  Immunology and Microbiology  Neuroscience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MRT</cp:lastModifiedBy>
  <cp:revision>147</cp:revision>
  <dcterms:created xsi:type="dcterms:W3CDTF">2020-01-21T10:58:01Z</dcterms:created>
  <dcterms:modified xsi:type="dcterms:W3CDTF">2020-03-01T09:27:28Z</dcterms:modified>
</cp:coreProperties>
</file>