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1" r:id="rId4"/>
    <p:sldId id="262" r:id="rId5"/>
    <p:sldId id="259" r:id="rId6"/>
    <p:sldId id="260" r:id="rId7"/>
    <p:sldId id="263" r:id="rId8"/>
    <p:sldId id="265" r:id="rId9"/>
    <p:sldId id="266" r:id="rId10"/>
    <p:sldId id="267" r:id="rId11"/>
    <p:sldId id="268" r:id="rId12"/>
    <p:sldId id="269" r:id="rId13"/>
    <p:sldId id="264" r:id="rId14"/>
    <p:sldId id="273" r:id="rId15"/>
    <p:sldId id="275" r:id="rId16"/>
    <p:sldId id="276" r:id="rId17"/>
    <p:sldId id="277" r:id="rId18"/>
    <p:sldId id="283" r:id="rId19"/>
    <p:sldId id="278" r:id="rId20"/>
    <p:sldId id="279" r:id="rId21"/>
    <p:sldId id="280" r:id="rId22"/>
    <p:sldId id="284" r:id="rId23"/>
    <p:sldId id="281" r:id="rId24"/>
    <p:sldId id="285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149" autoAdjust="0"/>
  </p:normalViewPr>
  <p:slideViewPr>
    <p:cSldViewPr snapToGrid="0">
      <p:cViewPr>
        <p:scale>
          <a:sx n="60" d="100"/>
          <a:sy n="60" d="100"/>
        </p:scale>
        <p:origin x="-192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1045E-C4B0-4E5C-BBBF-E5BF584E1A91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D472E-4AE8-4916-A88C-6FDD2831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0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D472E-4AE8-4916-A88C-6FDD28310A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72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D472E-4AE8-4916-A88C-6FDD28310A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70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1651-3D9B-4226-9CF5-F339E28DB356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5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BCBF-647E-4FE5-8554-2596019ED2EB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2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B60-04B6-48FD-A1B6-A0F38BB4762B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3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9FCC-A17D-4297-80AB-C103A5AF2DE1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8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1A07-0FF5-4A26-9EC4-DE2535E8715D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6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EE87-6609-42C0-85F2-5E06EBA4F284}" type="datetime1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0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560C-ABCE-4E26-AFB1-C991D6EFFF73}" type="datetime1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2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2549-7E6D-4431-828E-D56FC6B37B2B}" type="datetime1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6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1D2A-FB1C-4652-A327-1C80EE62FF6C}" type="datetime1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6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8D93-7C67-415A-A156-4AB3624E2FDB}" type="datetime1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9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2856-EFEA-424D-B4A6-4D4CD57800F3}" type="datetime1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6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1E9EB-D7C5-47EB-A23E-5B8B7498448F}" type="datetime1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89D72-771B-4CD7-9186-8F36F214B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9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Reaxys </a:t>
            </a:r>
            <a:r>
              <a:rPr lang="en-US" dirty="0"/>
              <a:t>	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Presenter: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/>
              <a:t>H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Adibi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12 </a:t>
            </a:r>
            <a:r>
              <a:rPr lang="en-US" dirty="0" err="1" smtClean="0"/>
              <a:t>th</a:t>
            </a:r>
            <a:r>
              <a:rPr lang="en-US" dirty="0" smtClean="0"/>
              <a:t>  Jun 2019</a:t>
            </a:r>
            <a:endParaRPr lang="en-US" dirty="0"/>
          </a:p>
        </p:txBody>
      </p:sp>
      <p:pic>
        <p:nvPicPr>
          <p:cNvPr id="4" name="Picture 4" descr="logo_reaxys large-no 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4" y="165101"/>
            <a:ext cx="4392612" cy="144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Structure Editors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1236662"/>
            <a:ext cx="10344150" cy="5392737"/>
          </a:xfrm>
          <a:prstGeom prst="rect">
            <a:avLst/>
          </a:prstGeom>
        </p:spPr>
      </p:pic>
      <p:pic>
        <p:nvPicPr>
          <p:cNvPr id="5" name="Picture 4" descr="logo_reaxys large-no t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466" y="442119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485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MarvinSketch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01" y="1285875"/>
            <a:ext cx="10880599" cy="5299075"/>
          </a:xfrm>
          <a:prstGeom prst="rect">
            <a:avLst/>
          </a:prstGeom>
        </p:spPr>
      </p:pic>
      <p:pic>
        <p:nvPicPr>
          <p:cNvPr id="5" name="Picture 4" descr="logo_reaxys large-no t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466" y="442119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-1809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MarvinSketch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Drawing Tips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3675" y="2106248"/>
            <a:ext cx="5217065" cy="3523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6" y="2055435"/>
            <a:ext cx="6085400" cy="3573840"/>
          </a:xfrm>
          <a:prstGeom prst="rect">
            <a:avLst/>
          </a:prstGeom>
        </p:spPr>
      </p:pic>
      <p:pic>
        <p:nvPicPr>
          <p:cNvPr id="7" name="Picture 6" descr="logo_reaxys large-no t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466" y="442119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1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4607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Managing Substitution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838" y="1271588"/>
            <a:ext cx="5429250" cy="45577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74919" y="638453"/>
            <a:ext cx="2835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Viewing Results </a:t>
            </a:r>
            <a:endParaRPr lang="en-US" sz="28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/>
          <a:srcRect l="4187" r="6310"/>
          <a:stretch/>
        </p:blipFill>
        <p:spPr>
          <a:xfrm>
            <a:off x="5676899" y="1454051"/>
            <a:ext cx="6515101" cy="4510087"/>
          </a:xfrm>
          <a:prstGeom prst="rect">
            <a:avLst/>
          </a:prstGeom>
        </p:spPr>
      </p:pic>
      <p:pic>
        <p:nvPicPr>
          <p:cNvPr id="8" name="Picture 7" descr="logo_reaxys large-no t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466" y="442119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Atom Lists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8" y="1690688"/>
            <a:ext cx="6026857" cy="3724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23488" y="843240"/>
            <a:ext cx="1811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Link Nodes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007" r="4526" b="5512"/>
          <a:stretch/>
        </p:blipFill>
        <p:spPr>
          <a:xfrm>
            <a:off x="6212595" y="1783021"/>
            <a:ext cx="5746043" cy="3631942"/>
          </a:xfrm>
          <a:prstGeom prst="rect">
            <a:avLst/>
          </a:prstGeom>
        </p:spPr>
      </p:pic>
      <p:pic>
        <p:nvPicPr>
          <p:cNvPr id="7" name="Picture 6" descr="logo_reaxys large-no t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466" y="442119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Viewing Results – filtering </a:t>
            </a:r>
          </a:p>
        </p:txBody>
      </p:sp>
      <p:pic>
        <p:nvPicPr>
          <p:cNvPr id="7" name="Picture 6" descr="logo_reaxys large-no 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61" y="369887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04" y="1455754"/>
            <a:ext cx="11231332" cy="53566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125842" y="145575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The hit Data </a:t>
            </a:r>
            <a:endParaRPr lang="en-US" sz="12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links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stand 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out from the 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rest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6538451" y="4896153"/>
            <a:ext cx="3185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The newly-filtered list is </a:t>
            </a:r>
            <a:endParaRPr lang="en-US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shown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in the breadcrumbs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0784" y="573517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Dive deeper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Into the data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by clicking the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More link </a:t>
            </a:r>
            <a:endParaRPr lang="en-US" sz="1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735" y="-12074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Stereochemistry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 descr="logo_reaxys large-no 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62" y="120425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548" b="1832"/>
          <a:stretch/>
        </p:blipFill>
        <p:spPr>
          <a:xfrm>
            <a:off x="262518" y="838711"/>
            <a:ext cx="10761817" cy="58827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8735" y="1841108"/>
            <a:ext cx="2980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How can I retrieve only the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E) configuration?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4843" y="1445988"/>
            <a:ext cx="2223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How can I draw the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R) configuration?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37" y="-297657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Reaxys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Generics </a:t>
            </a:r>
          </a:p>
        </p:txBody>
      </p:sp>
      <p:pic>
        <p:nvPicPr>
          <p:cNvPr id="9" name="Picture 8" descr="logo_reaxys large-no t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62" y="72230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17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9375" t="22110" r="8557" b="8411"/>
          <a:stretch/>
        </p:blipFill>
        <p:spPr>
          <a:xfrm>
            <a:off x="357752" y="1320293"/>
            <a:ext cx="10655085" cy="53284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7752" y="950961"/>
            <a:ext cx="6006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Click the “r” in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</a:rPr>
              <a:t>MarvinSketch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to access the Generics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7450" y="704740"/>
            <a:ext cx="2364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Hover over a group </a:t>
            </a:r>
            <a:endParaRPr lang="en-US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to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see the 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Position Variation Bond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083" y="1225812"/>
            <a:ext cx="6658057" cy="46459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logo_reaxys large-no t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62" y="72230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42018" y="1923305"/>
            <a:ext cx="191590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COOH (or ester) 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and</a:t>
            </a:r>
          </a:p>
          <a:p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hydroxyl (or ether) </a:t>
            </a: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on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this ring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1371083" y="3313297"/>
            <a:ext cx="1539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Alkoxy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anywhere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on this ring </a:t>
            </a:r>
            <a:endParaRPr lang="en-US" sz="1400" dirty="0"/>
          </a:p>
        </p:txBody>
      </p:sp>
      <p:sp>
        <p:nvSpPr>
          <p:cNvPr id="11" name="Oval Callout 10"/>
          <p:cNvSpPr/>
          <p:nvPr/>
        </p:nvSpPr>
        <p:spPr>
          <a:xfrm>
            <a:off x="1534332" y="2159876"/>
            <a:ext cx="960895" cy="9144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Callout 15"/>
          <p:cNvSpPr/>
          <p:nvPr/>
        </p:nvSpPr>
        <p:spPr>
          <a:xfrm rot="-11040000">
            <a:off x="2741361" y="2739439"/>
            <a:ext cx="1001382" cy="790679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Viewing Results-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PubChem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5986981" cy="3738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231" y="1741500"/>
            <a:ext cx="4962427" cy="3687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29463" y="735518"/>
            <a:ext cx="5066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Bond Type/Bond Topology </a:t>
            </a:r>
            <a:endParaRPr lang="en-US" sz="3200" dirty="0"/>
          </a:p>
        </p:txBody>
      </p:sp>
      <p:pic>
        <p:nvPicPr>
          <p:cNvPr id="7" name="Picture 6" descr="logo_reaxys large-no t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62" y="314311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Reaxys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transformations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measured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substance property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bioactivity data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bibliographic information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logo_reaxys large-no 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62" y="617538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838200" y="1459832"/>
            <a:ext cx="9637295" cy="48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19" y="365124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View Results – Save and Export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0019" y="1797470"/>
            <a:ext cx="5467869" cy="3760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987" y="1912560"/>
            <a:ext cx="5057201" cy="3645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29987" y="900390"/>
            <a:ext cx="4867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Use, Create, and Save Templates </a:t>
            </a:r>
            <a:endParaRPr lang="en-US" sz="2400" dirty="0"/>
          </a:p>
        </p:txBody>
      </p:sp>
      <p:pic>
        <p:nvPicPr>
          <p:cNvPr id="7" name="Picture 6" descr="logo_reaxys large-no t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891" y="349885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20" y="-205324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Reactions </a:t>
            </a:r>
          </a:p>
        </p:txBody>
      </p:sp>
      <p:pic>
        <p:nvPicPr>
          <p:cNvPr id="9" name="Picture 8" descr="logo_reaxys large-no 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863" y="95390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169" r="2860" b="3758"/>
          <a:stretch/>
        </p:blipFill>
        <p:spPr>
          <a:xfrm>
            <a:off x="281920" y="1173807"/>
            <a:ext cx="10708637" cy="53651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80642" y="1612869"/>
            <a:ext cx="1806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reaction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21401" y="2513596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Full reactions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1487" y="5388444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Substance role in the reaction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Atom Mapping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Converting alcohols 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thiols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056" y="2005012"/>
            <a:ext cx="9124144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2169" y="2014623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(.s* to block substituents)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26426" y="3654187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Mapped reaction result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42149" y="5672694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Unmapped reaction result </a:t>
            </a:r>
            <a:endParaRPr lang="en-US" dirty="0"/>
          </a:p>
        </p:txBody>
      </p:sp>
      <p:pic>
        <p:nvPicPr>
          <p:cNvPr id="9" name="Picture 8" descr="logo_reaxys large-no t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863" y="95390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6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1" y="0"/>
            <a:ext cx="10515600" cy="1325563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Reacting Center Features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Indole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Synthesis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logo_reaxys large-no 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540" y="72231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66" t="8176" r="4784"/>
          <a:stretch/>
        </p:blipFill>
        <p:spPr>
          <a:xfrm>
            <a:off x="666471" y="1135117"/>
            <a:ext cx="10452538" cy="52212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4940" y="2483985"/>
            <a:ext cx="3307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Edit Bond&gt; Reacting Center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46015" y="2395126"/>
            <a:ext cx="3978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</a:rPr>
              <a:t>Without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any labels (695 reactions)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55900" y="4158409"/>
            <a:ext cx="3863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</a:rPr>
              <a:t>With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“Center” label (74 reactions)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55900" y="5921692"/>
            <a:ext cx="4042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</a:rPr>
              <a:t>With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“Change” label (10 reactions)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883" y="1513944"/>
            <a:ext cx="9774621" cy="52075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0696" y="390559"/>
            <a:ext cx="6024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Inversion/Retention of Configuration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236132" y="924026"/>
            <a:ext cx="2082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RitalinSynthesis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786635" y="2046155"/>
            <a:ext cx="3420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Edit Atom&gt; Stereo&gt; Reaction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95304" y="2955379"/>
            <a:ext cx="1983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No label applied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(906 reactions)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10600" y="4212147"/>
            <a:ext cx="23753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Inversion label applied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(4 reactions)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95304" y="5615582"/>
            <a:ext cx="2313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Retention label applied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(74 reactions)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logo_reaxys large-no t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540" y="72231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2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03" y="86518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Merging Reactants or Products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Convert a primary alcohol to an aldehyde in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presence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a non-reacting secondary alcohol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_reaxys large-no 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465" y="124535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59" y="1543844"/>
            <a:ext cx="9455131" cy="531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7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131" y="189702"/>
            <a:ext cx="9755738" cy="6478595"/>
          </a:xfrm>
          <a:prstGeom prst="rect">
            <a:avLst/>
          </a:prstGeom>
        </p:spPr>
      </p:pic>
      <p:pic>
        <p:nvPicPr>
          <p:cNvPr id="5" name="Picture 4" descr="logo_reaxys large-no t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228" y="226214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3" y="265809"/>
            <a:ext cx="10920413" cy="6592191"/>
          </a:xfrm>
          <a:prstGeom prst="rect">
            <a:avLst/>
          </a:prstGeom>
        </p:spPr>
      </p:pic>
      <p:pic>
        <p:nvPicPr>
          <p:cNvPr id="5" name="Picture 4" descr="logo_reaxys large-no t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466" y="442119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95487" y="504031"/>
            <a:ext cx="8201025" cy="724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Reaxys Integration with other databases 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6312693" y="2024855"/>
            <a:ext cx="2514600" cy="10009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Bibliographic links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92907" y="2024854"/>
            <a:ext cx="2514600" cy="10009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PubChem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75422" y="2010764"/>
            <a:ext cx="2514600" cy="10009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Supplier information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273777" y="2039247"/>
            <a:ext cx="2514600" cy="10009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Electronic Notebooks 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428750" y="1612304"/>
            <a:ext cx="8972550" cy="1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401300" y="1626394"/>
            <a:ext cx="0" cy="398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562850" y="1612304"/>
            <a:ext cx="0" cy="398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43439" y="1612304"/>
            <a:ext cx="0" cy="398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414463" y="1779788"/>
            <a:ext cx="14287" cy="45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043613" y="1228725"/>
            <a:ext cx="0" cy="395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428750" y="1573513"/>
            <a:ext cx="14287" cy="412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0662641" y="4809410"/>
            <a:ext cx="1381722" cy="4467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Accelrys</a:t>
            </a:r>
            <a:r>
              <a:rPr lang="en-US" sz="1200" dirty="0"/>
              <a:t> electronic notebooks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0676630" y="4157589"/>
            <a:ext cx="1381722" cy="4467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Perkin Elmer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0662641" y="3482851"/>
            <a:ext cx="1381722" cy="4467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IDBS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10401300" y="3040166"/>
            <a:ext cx="0" cy="1992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52" idx="1"/>
          </p:cNvCxnSpPr>
          <p:nvPr/>
        </p:nvCxnSpPr>
        <p:spPr>
          <a:xfrm>
            <a:off x="10401300" y="3706231"/>
            <a:ext cx="26134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0401300" y="4380969"/>
            <a:ext cx="2613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49" idx="1"/>
          </p:cNvCxnSpPr>
          <p:nvPr/>
        </p:nvCxnSpPr>
        <p:spPr>
          <a:xfrm>
            <a:off x="10401300" y="5032790"/>
            <a:ext cx="26134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7793531" y="4066602"/>
            <a:ext cx="1381722" cy="4467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Scientific bibliographic </a:t>
            </a:r>
            <a:r>
              <a:rPr lang="en-US" sz="1200" dirty="0"/>
              <a:t>database 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764956" y="3362977"/>
            <a:ext cx="1381722" cy="4467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Scopus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822106" y="4782202"/>
            <a:ext cx="1381722" cy="4467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Full text </a:t>
            </a: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7700963" y="3557588"/>
            <a:ext cx="0" cy="28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3" idx="2"/>
          </p:cNvCxnSpPr>
          <p:nvPr/>
        </p:nvCxnSpPr>
        <p:spPr>
          <a:xfrm>
            <a:off x="7569993" y="3025774"/>
            <a:ext cx="0" cy="1979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68" idx="1"/>
          </p:cNvCxnSpPr>
          <p:nvPr/>
        </p:nvCxnSpPr>
        <p:spPr>
          <a:xfrm>
            <a:off x="7562850" y="3586357"/>
            <a:ext cx="20210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569993" y="4289982"/>
            <a:ext cx="194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endCxn id="69" idx="1"/>
          </p:cNvCxnSpPr>
          <p:nvPr/>
        </p:nvCxnSpPr>
        <p:spPr>
          <a:xfrm>
            <a:off x="7569993" y="5005582"/>
            <a:ext cx="25211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logo_reaxys large-no 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466" y="442119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Connect to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Reaxys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site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http://www.reaxys.com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088" y="1499394"/>
            <a:ext cx="5393512" cy="3950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238" y="3637449"/>
            <a:ext cx="5124450" cy="3061454"/>
          </a:xfrm>
          <a:prstGeom prst="rect">
            <a:avLst/>
          </a:prstGeom>
        </p:spPr>
      </p:pic>
      <p:pic>
        <p:nvPicPr>
          <p:cNvPr id="6" name="Picture 5" descr="logo_reaxys large-no t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925" y="584994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13" y="-595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Reaxys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Substance Query page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_reaxys large-no 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62" y="227806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6" y="919908"/>
            <a:ext cx="10558462" cy="593809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7188" y="1825625"/>
            <a:ext cx="10996612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5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734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Accessing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Reaxys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 descr="logo_reaxys large-no 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62" y="190998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929" r="3611"/>
          <a:stretch/>
        </p:blipFill>
        <p:spPr>
          <a:xfrm>
            <a:off x="570309" y="910823"/>
            <a:ext cx="11051382" cy="56854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21207" y="1627373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Each search page contains </a:t>
            </a:r>
            <a:endParaRPr lang="en-US" sz="14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“form-based” tab and an </a:t>
            </a:r>
            <a:endParaRPr lang="en-US" sz="14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“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Advanced” tab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6156" y="298349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Register for a password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so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you </a:t>
            </a:r>
            <a:endParaRPr lang="en-US" sz="14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can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save queries, results, and preferences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3756484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Tested environments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Recently-added functionality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Current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version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Number of substances and reactions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18" y="-5238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Generate Structure from Name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ogo_reaxys large-no 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163" y="556419"/>
            <a:ext cx="12350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73175"/>
            <a:ext cx="10129838" cy="2498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437" y="3902870"/>
            <a:ext cx="9737363" cy="28265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9D72-771B-4CD7-9186-8F36F214B8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2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357</Words>
  <Application>Microsoft Office PowerPoint</Application>
  <PresentationFormat>Custom</PresentationFormat>
  <Paragraphs>122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 Reaxys   </vt:lpstr>
      <vt:lpstr>Content Of Reaxys</vt:lpstr>
      <vt:lpstr>PowerPoint Presentation</vt:lpstr>
      <vt:lpstr>PowerPoint Presentation</vt:lpstr>
      <vt:lpstr>PowerPoint Presentation</vt:lpstr>
      <vt:lpstr>Connect to Reaxys site http://www.reaxys.com </vt:lpstr>
      <vt:lpstr>The Reaxys Substance Query page </vt:lpstr>
      <vt:lpstr>Accessing Reaxys </vt:lpstr>
      <vt:lpstr>Generate Structure from Name </vt:lpstr>
      <vt:lpstr>Structure Editors </vt:lpstr>
      <vt:lpstr>MarvinSketch  •  </vt:lpstr>
      <vt:lpstr>MarvinSketch Drawing Tips </vt:lpstr>
      <vt:lpstr>Managing Substitution </vt:lpstr>
      <vt:lpstr>Atom Lists </vt:lpstr>
      <vt:lpstr>Viewing Results – filtering </vt:lpstr>
      <vt:lpstr>Stereochemistry </vt:lpstr>
      <vt:lpstr>Reaxys Generics </vt:lpstr>
      <vt:lpstr>Position Variation Bond </vt:lpstr>
      <vt:lpstr>Viewing Results- PubChem </vt:lpstr>
      <vt:lpstr>View Results – Save and Export </vt:lpstr>
      <vt:lpstr>Reactions </vt:lpstr>
      <vt:lpstr>Atom Mapping  Converting alcohols to thiols </vt:lpstr>
      <vt:lpstr>Reacting Center Features  Indole Synthesis </vt:lpstr>
      <vt:lpstr>PowerPoint Presentation</vt:lpstr>
      <vt:lpstr>Merging Reactants or Products  Convert a primary alcohol to an aldehyde in the  presence of a non-reacting secondary alcohol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Reaxys</dc:title>
  <dc:creator>Nasrin</dc:creator>
  <cp:lastModifiedBy>MRT</cp:lastModifiedBy>
  <cp:revision>31</cp:revision>
  <dcterms:created xsi:type="dcterms:W3CDTF">2019-05-31T14:40:16Z</dcterms:created>
  <dcterms:modified xsi:type="dcterms:W3CDTF">2019-06-17T08:54:07Z</dcterms:modified>
</cp:coreProperties>
</file>